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0" r:id="rId3"/>
    <p:sldId id="273" r:id="rId4"/>
    <p:sldId id="278" r:id="rId5"/>
    <p:sldId id="279" r:id="rId6"/>
    <p:sldId id="282" r:id="rId7"/>
    <p:sldId id="275" r:id="rId8"/>
    <p:sldId id="276" r:id="rId9"/>
    <p:sldId id="277" r:id="rId10"/>
    <p:sldId id="260" r:id="rId11"/>
    <p:sldId id="261" r:id="rId12"/>
    <p:sldId id="27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56FB1-6EB3-4BB0-8601-C0B46EAED4B6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C2B15-6EE8-42FE-A25C-33ED2B55E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86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19115-C812-4BAB-9098-231718B66785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04E78-E1F7-4668-A568-DF8C3862C1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86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DAB9B5-61E1-43DC-808D-22E89B74379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F59BA-6502-4DA9-AA9B-1FBD226006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FEE01-74A5-4521-898E-CBE5F8DB13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5550E-8586-474E-B60A-A22185B1D3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6177B-8622-4ECD-8116-8B94CFF797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66093-5763-4B2A-ACEE-22A61B0EC9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906BF-1E70-4302-9B88-64F48DA9AA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B9095-1B8F-424D-BFB4-3CF62A7BDF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CDD32-1980-48F1-BCA3-0CB96341E3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324EE-8FC8-4299-A764-5009901197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B4567-2F91-45B5-B9A2-1B958EF7A4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DDDE4-0389-43B2-B886-1DFB0CCAA1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94BF61-BA62-429E-A1E3-D82F4DEA03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jhendrick@cwag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notcall.gov/" TargetMode="External"/><Relationship Id="rId2" Type="http://schemas.openxmlformats.org/officeDocument/2006/relationships/hyperlink" Target="http://www.nocall.wisconsin.gov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nualcreditrepor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1"/>
            <a:ext cx="7772400" cy="2438399"/>
          </a:xfrm>
        </p:spPr>
        <p:txBody>
          <a:bodyPr/>
          <a:lstStyle/>
          <a:p>
            <a:br>
              <a:rPr lang="en-US" sz="4000" dirty="0"/>
            </a:br>
            <a:r>
              <a:rPr lang="en-US" sz="5000" dirty="0"/>
              <a:t> </a:t>
            </a:r>
            <a:br>
              <a:rPr lang="en-US" sz="5000" dirty="0"/>
            </a:br>
            <a:r>
              <a:rPr lang="en-US" sz="5000" dirty="0"/>
              <a:t>Educating Seniors on Fraud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400800" cy="1752600"/>
          </a:xfrm>
        </p:spPr>
        <p:txBody>
          <a:bodyPr/>
          <a:lstStyle/>
          <a:p>
            <a:endParaRPr lang="en-US" dirty="0"/>
          </a:p>
          <a:p>
            <a:r>
              <a:rPr lang="en-US" sz="2400" dirty="0"/>
              <a:t>Security and Financial Crimes Conference</a:t>
            </a:r>
          </a:p>
          <a:p>
            <a:r>
              <a:rPr lang="en-US" sz="2400" dirty="0"/>
              <a:t>Wisconsin Bankers Association</a:t>
            </a:r>
          </a:p>
          <a:p>
            <a:r>
              <a:rPr lang="en-US" sz="2400" dirty="0"/>
              <a:t>June 4, 2013</a:t>
            </a:r>
          </a:p>
        </p:txBody>
      </p:sp>
      <p:pic>
        <p:nvPicPr>
          <p:cNvPr id="2" name="Picture 1" descr="Shape, rectangle&#10;&#10;Description automatically generated">
            <a:extLst>
              <a:ext uri="{FF2B5EF4-FFF2-40B4-BE49-F238E27FC236}">
                <a16:creationId xmlns:a16="http://schemas.microsoft.com/office/drawing/2014/main" id="{5B6924B4-2A77-F705-927A-9BFF2923BF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087" y="381000"/>
            <a:ext cx="7213600" cy="12636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BA2ED06-6A84-FCBD-CED8-9BF62F392E97}"/>
              </a:ext>
            </a:extLst>
          </p:cNvPr>
          <p:cNvSpPr txBox="1"/>
          <p:nvPr/>
        </p:nvSpPr>
        <p:spPr>
          <a:xfrm>
            <a:off x="1638300" y="613965"/>
            <a:ext cx="5867400" cy="83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400" b="1" dirty="0">
                <a:solidFill>
                  <a:srgbClr val="00539D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Best Practices</a:t>
            </a:r>
            <a:endParaRPr lang="en-US" sz="34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539D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 I B R A R Y</a:t>
            </a: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Crimes of fraud - documents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/>
              <a:t>Document frauds</a:t>
            </a:r>
          </a:p>
          <a:p>
            <a:r>
              <a:rPr lang="en-US" dirty="0"/>
              <a:t>a. Forgery, § 943.38 altering a writing</a:t>
            </a:r>
          </a:p>
          <a:p>
            <a:r>
              <a:rPr lang="en-US" dirty="0"/>
              <a:t>b. Uttering - Knowingly passing a forged writing </a:t>
            </a:r>
          </a:p>
          <a:p>
            <a:r>
              <a:rPr lang="en-US" dirty="0"/>
              <a:t>c. Fraudulent writings, § 943.39</a:t>
            </a:r>
          </a:p>
          <a:p>
            <a:pPr>
              <a:buNone/>
            </a:pPr>
            <a:r>
              <a:rPr lang="en-US" dirty="0"/>
              <a:t>- Obtaining signature by means of deceit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Crimes of Fraud - Thefts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AutoNum type="alphaLcPeriod"/>
            </a:pPr>
            <a:r>
              <a:rPr lang="en-US" dirty="0"/>
              <a:t>Theft by </a:t>
            </a:r>
            <a:r>
              <a:rPr lang="en-US" dirty="0" err="1"/>
              <a:t>bailee</a:t>
            </a:r>
            <a:r>
              <a:rPr lang="en-US" dirty="0"/>
              <a:t>, § 943.20(1)(b) </a:t>
            </a:r>
          </a:p>
          <a:p>
            <a:pPr marL="533400" indent="-533400">
              <a:buFontTx/>
              <a:buNone/>
            </a:pPr>
            <a:r>
              <a:rPr lang="en-US" dirty="0"/>
              <a:t>		- Converting employer’s money</a:t>
            </a:r>
          </a:p>
          <a:p>
            <a:pPr marL="533400" indent="-533400">
              <a:buFontTx/>
              <a:buNone/>
            </a:pPr>
            <a:r>
              <a:rPr lang="en-US" dirty="0"/>
              <a:t>		- Failure to deliver is </a:t>
            </a:r>
            <a:r>
              <a:rPr lang="en-US" dirty="0" err="1"/>
              <a:t>pfc</a:t>
            </a:r>
            <a:endParaRPr lang="en-US" dirty="0"/>
          </a:p>
          <a:p>
            <a:pPr marL="533400" indent="-533400">
              <a:buFontTx/>
              <a:buNone/>
            </a:pPr>
            <a:r>
              <a:rPr lang="en-US" dirty="0"/>
              <a:t>b. Theft by fraud, § 943.20(1)(d)</a:t>
            </a:r>
          </a:p>
          <a:p>
            <a:pPr marL="533400" indent="-533400">
              <a:buFontTx/>
              <a:buNone/>
            </a:pPr>
            <a:r>
              <a:rPr lang="en-US" dirty="0"/>
              <a:t>		- Getting property by deceiving</a:t>
            </a:r>
          </a:p>
          <a:p>
            <a:pPr marL="533400" indent="-533400">
              <a:buNone/>
            </a:pPr>
            <a:r>
              <a:rPr lang="en-US" dirty="0"/>
              <a:t> embezzlement – intent to return irrelevant </a:t>
            </a:r>
          </a:p>
          <a:p>
            <a:pPr marL="533400" indent="-533400">
              <a:buFontTx/>
              <a:buNone/>
            </a:pPr>
            <a:r>
              <a:rPr lang="en-US" dirty="0"/>
              <a:t>c. Identity theft, § 943.201(2)</a:t>
            </a:r>
          </a:p>
          <a:p>
            <a:pPr marL="533400" indent="-533400">
              <a:buFontTx/>
              <a:buNone/>
            </a:pPr>
            <a:r>
              <a:rPr lang="en-US" dirty="0"/>
              <a:t>		- Using another’s id information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400" b="1" dirty="0">
                <a:solidFill>
                  <a:schemeClr val="tx2"/>
                </a:solidFill>
              </a:rPr>
              <a:t>Elder Financial Empowerment Project</a:t>
            </a:r>
            <a:endParaRPr lang="en-US" b="1" dirty="0"/>
          </a:p>
          <a:p>
            <a:pPr algn="ctr">
              <a:buFont typeface="Wingdings" pitchFamily="2" charset="2"/>
              <a:buNone/>
            </a:pPr>
            <a:r>
              <a:rPr lang="en-US"/>
              <a:t>Attorney </a:t>
            </a:r>
            <a:r>
              <a:rPr lang="en-US" dirty="0"/>
              <a:t>John </a:t>
            </a:r>
            <a:r>
              <a:rPr lang="en-US" dirty="0" err="1"/>
              <a:t>Hendrick</a:t>
            </a:r>
            <a:r>
              <a:rPr lang="en-US" dirty="0"/>
              <a:t> </a:t>
            </a:r>
          </a:p>
          <a:p>
            <a:pPr algn="ctr">
              <a:buFont typeface="Wingdings" pitchFamily="2" charset="2"/>
              <a:buNone/>
            </a:pPr>
            <a:endParaRPr lang="en-US" dirty="0"/>
          </a:p>
          <a:p>
            <a:pPr algn="ctr">
              <a:buFont typeface="Wingdings" pitchFamily="2" charset="2"/>
              <a:buNone/>
            </a:pPr>
            <a:r>
              <a:rPr lang="en-US" dirty="0"/>
              <a:t>800-488-2596</a:t>
            </a:r>
          </a:p>
          <a:p>
            <a:pPr algn="ctr">
              <a:buFont typeface="Wingdings" pitchFamily="2" charset="2"/>
              <a:buNone/>
            </a:pPr>
            <a:r>
              <a:rPr lang="en-US" dirty="0">
                <a:hlinkClick r:id="rId2"/>
              </a:rPr>
              <a:t>jhendrick@cwag.org</a:t>
            </a:r>
            <a:endParaRPr lang="en-US" dirty="0"/>
          </a:p>
          <a:p>
            <a:pPr algn="ctr">
              <a:buFont typeface="Wingdings" pitchFamily="2" charset="2"/>
              <a:buNone/>
            </a:pPr>
            <a:r>
              <a:rPr lang="en-US" dirty="0"/>
              <a:t>www.cwag.org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People to watch out for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/>
              <a:t>People who want to control your actions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People who exhibit an odd or extreme level of care, concern, or knowledge about you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People who actively try to isolate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Pitfalls of Familiar Tools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n-US" sz="4800" dirty="0"/>
              <a:t>Joint Accounts</a:t>
            </a:r>
          </a:p>
          <a:p>
            <a:endParaRPr lang="en-US" sz="4800" dirty="0"/>
          </a:p>
          <a:p>
            <a:endParaRPr lang="en-US" sz="4800" dirty="0"/>
          </a:p>
          <a:p>
            <a:r>
              <a:rPr lang="en-US" sz="4800" dirty="0"/>
              <a:t>Powers of Attorney (POAs) </a:t>
            </a:r>
          </a:p>
          <a:p>
            <a:endParaRPr lang="en-US" dirty="0"/>
          </a:p>
          <a:p>
            <a:pPr>
              <a:buNone/>
            </a:pP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Joint Accounts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Fine for married couples</a:t>
            </a:r>
          </a:p>
          <a:p>
            <a:endParaRPr lang="en-US" sz="4400" dirty="0"/>
          </a:p>
          <a:p>
            <a:r>
              <a:rPr lang="en-US" sz="4400" dirty="0"/>
              <a:t>Mistake for helpers</a:t>
            </a:r>
          </a:p>
          <a:p>
            <a:endParaRPr lang="en-US" sz="4400" dirty="0"/>
          </a:p>
          <a:p>
            <a:r>
              <a:rPr lang="en-US" sz="4400" dirty="0"/>
              <a:t>Bad way to avoid probate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Powers of Attorney (POAs)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Immediate vs. Springing POA</a:t>
            </a:r>
          </a:p>
          <a:p>
            <a:endParaRPr lang="en-US" sz="4400" dirty="0"/>
          </a:p>
          <a:p>
            <a:r>
              <a:rPr lang="en-US" sz="4400" dirty="0"/>
              <a:t>Fiduciary Duty vs. License to Steal</a:t>
            </a:r>
          </a:p>
          <a:p>
            <a:endParaRPr lang="en-US" sz="4400" dirty="0"/>
          </a:p>
          <a:p>
            <a:r>
              <a:rPr lang="en-US" sz="4400" dirty="0"/>
              <a:t>Gifting Provisions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0198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91139" name="Object 3"/>
          <p:cNvGraphicFramePr>
            <a:graphicFrameLocks noChangeAspect="1"/>
          </p:cNvGraphicFramePr>
          <p:nvPr/>
        </p:nvGraphicFramePr>
        <p:xfrm>
          <a:off x="381000" y="228600"/>
          <a:ext cx="8382000" cy="6476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3" imgW="8553600" imgH="6609600" progId="AcroExch.Document.7">
                  <p:embed/>
                </p:oleObj>
              </mc:Choice>
              <mc:Fallback>
                <p:oleObj name="Acrobat Document" r:id="rId3" imgW="8553600" imgH="6609600" progId="AcroExch.Document.7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8600"/>
                        <a:ext cx="8382000" cy="64769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Never Give out Credit Card and Bank Account Information</a:t>
            </a:r>
            <a:endParaRPr lang="en-US" dirty="0"/>
          </a:p>
          <a:p>
            <a:pPr>
              <a:buNone/>
            </a:pPr>
            <a:r>
              <a:rPr lang="en-US" dirty="0"/>
              <a:t>	(or other personal information) by phone or over the Internet, unless the transaction was initiated by you with a trusted vendor. </a:t>
            </a:r>
          </a:p>
          <a:p>
            <a:pPr>
              <a:buNone/>
            </a:pPr>
            <a:endParaRPr lang="en-US" b="1" dirty="0"/>
          </a:p>
          <a:p>
            <a:r>
              <a:rPr lang="en-US" b="1" u="sng" dirty="0"/>
              <a:t>Use a shredder</a:t>
            </a:r>
            <a:r>
              <a:rPr lang="en-US" dirty="0"/>
              <a:t> to foil garbage thieves.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Get on No Call Lists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State No Call:  1-866-9NO-CALL (1-866-966-2255) </a:t>
            </a:r>
            <a:r>
              <a:rPr lang="en-US" u="sng" dirty="0">
                <a:hlinkClick r:id="rId2"/>
              </a:rPr>
              <a:t>www.nocall.wisconsin.gov</a:t>
            </a:r>
            <a:endParaRPr lang="en-US" dirty="0"/>
          </a:p>
          <a:p>
            <a:endParaRPr lang="en-US" dirty="0"/>
          </a:p>
          <a:p>
            <a:r>
              <a:rPr lang="en-US" dirty="0"/>
              <a:t>Federal: 1-888-382-1222 or </a:t>
            </a:r>
            <a:r>
              <a:rPr lang="en-US" u="sng" dirty="0">
                <a:hlinkClick r:id="rId3"/>
              </a:rPr>
              <a:t>www.donotcall.gov</a:t>
            </a:r>
            <a:r>
              <a:rPr lang="en-US" dirty="0"/>
              <a:t>. 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5044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u="sng" dirty="0"/>
              <a:t>Opt out of credit marketing lists</a:t>
            </a:r>
            <a:r>
              <a:rPr lang="en-US" sz="3600" dirty="0"/>
              <a:t>:  </a:t>
            </a:r>
          </a:p>
          <a:p>
            <a:pPr>
              <a:buNone/>
            </a:pPr>
            <a:r>
              <a:rPr lang="en-US" sz="3600" dirty="0"/>
              <a:t>	1-888-5OPTOUT (888-567-8688)</a:t>
            </a:r>
          </a:p>
          <a:p>
            <a:endParaRPr lang="en-US" sz="3600" dirty="0"/>
          </a:p>
          <a:p>
            <a:pPr marL="342900" lvl="8" indent="-342900">
              <a:buFontTx/>
              <a:buChar char="•"/>
            </a:pPr>
            <a:r>
              <a:rPr lang="en-US" sz="3600" b="1" u="sng" dirty="0"/>
              <a:t>Check your credit reports</a:t>
            </a:r>
            <a:r>
              <a:rPr lang="en-US" sz="3600" u="sng" dirty="0"/>
              <a:t>:  </a:t>
            </a:r>
          </a:p>
          <a:p>
            <a:pPr marL="342900" lvl="8" indent="-342900">
              <a:buNone/>
            </a:pPr>
            <a:r>
              <a:rPr lang="en-US" sz="3600" dirty="0"/>
              <a:t>	1-877-322-8228 or  </a:t>
            </a:r>
            <a:r>
              <a:rPr lang="en-US" sz="3600" u="sng" dirty="0">
                <a:hlinkClick r:id="rId2"/>
              </a:rPr>
              <a:t>www.annualcreditreport.com</a:t>
            </a:r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343</Words>
  <Application>Microsoft Office PowerPoint</Application>
  <PresentationFormat>On-screen Show (4:3)</PresentationFormat>
  <Paragraphs>71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Wingdings</vt:lpstr>
      <vt:lpstr>Default Design</vt:lpstr>
      <vt:lpstr>Acrobat Document</vt:lpstr>
      <vt:lpstr>   Educating Seniors on Fraud </vt:lpstr>
      <vt:lpstr>People to watch out for</vt:lpstr>
      <vt:lpstr>Pitfalls of Familiar Tools</vt:lpstr>
      <vt:lpstr>Joint Accounts</vt:lpstr>
      <vt:lpstr>Powers of Attorney (POAs) </vt:lpstr>
      <vt:lpstr>PowerPoint Presentation</vt:lpstr>
      <vt:lpstr>Prevention </vt:lpstr>
      <vt:lpstr>Prevention</vt:lpstr>
      <vt:lpstr>Prevention</vt:lpstr>
      <vt:lpstr>Crimes of fraud - documents</vt:lpstr>
      <vt:lpstr> Crimes of Fraud - Thefts</vt:lpstr>
      <vt:lpstr>Questions?</vt:lpstr>
    </vt:vector>
  </TitlesOfParts>
  <Company>cwag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Prosecuting fraud cases</dc:title>
  <dc:creator>gnyhammer</dc:creator>
  <cp:lastModifiedBy>Katie Reiser</cp:lastModifiedBy>
  <cp:revision>15</cp:revision>
  <dcterms:created xsi:type="dcterms:W3CDTF">2009-02-19T17:09:40Z</dcterms:created>
  <dcterms:modified xsi:type="dcterms:W3CDTF">2023-04-04T14:09:50Z</dcterms:modified>
</cp:coreProperties>
</file>