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3" r:id="rId7"/>
    <p:sldId id="262" r:id="rId8"/>
    <p:sldId id="260" r:id="rId9"/>
    <p:sldId id="264" r:id="rId10"/>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50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C7ABE21-EFB9-4E46-959A-CD286049C5CB}"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426D09-7543-462B-B82B-272DEB985F0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7ABE21-EFB9-4E46-959A-CD286049C5CB}"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426D09-7543-462B-B82B-272DEB985F0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7ABE21-EFB9-4E46-959A-CD286049C5CB}"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426D09-7543-462B-B82B-272DEB985F0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7ABE21-EFB9-4E46-959A-CD286049C5CB}"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426D09-7543-462B-B82B-272DEB985F0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7ABE21-EFB9-4E46-959A-CD286049C5CB}"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426D09-7543-462B-B82B-272DEB985F0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7ABE21-EFB9-4E46-959A-CD286049C5CB}" type="datetimeFigureOut">
              <a:rPr lang="en-US" smtClean="0"/>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426D09-7543-462B-B82B-272DEB985F0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7ABE21-EFB9-4E46-959A-CD286049C5CB}" type="datetimeFigureOut">
              <a:rPr lang="en-US" smtClean="0"/>
              <a:t>4/4/2023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426D09-7543-462B-B82B-272DEB985F0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7ABE21-EFB9-4E46-959A-CD286049C5CB}" type="datetimeFigureOut">
              <a:rPr lang="en-US" smtClean="0"/>
              <a:t>4/4/2023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426D09-7543-462B-B82B-272DEB985F0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7ABE21-EFB9-4E46-959A-CD286049C5CB}" type="datetimeFigureOut">
              <a:rPr lang="en-US" smtClean="0"/>
              <a:t>4/4/2023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426D09-7543-462B-B82B-272DEB985F0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7ABE21-EFB9-4E46-959A-CD286049C5CB}" type="datetimeFigureOut">
              <a:rPr lang="en-US" smtClean="0"/>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426D09-7543-462B-B82B-272DEB985F0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7ABE21-EFB9-4E46-959A-CD286049C5CB}" type="datetimeFigureOut">
              <a:rPr lang="en-US" smtClean="0"/>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426D09-7543-462B-B82B-272DEB985F0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7ABE21-EFB9-4E46-959A-CD286049C5CB}" type="datetimeFigureOut">
              <a:rPr lang="en-US" smtClean="0"/>
              <a:t>4/4/2023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426D09-7543-462B-B82B-272DEB985F0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bankingquestions.com/bankinglingo/bankinglingo.html"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www.seattlepi.com/?controllerName=search&amp;action=search&amp;channel=business&amp;search=1&amp;inlineLink=1&amp;query=%22Jeff+Mosch%22"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neighbors.denverpost.com/memberlist.php?mode=viewprofile&amp;u=102975&amp;sid=a5b06164b54b0829169b361720d767bd" TargetMode="External"/><Relationship Id="rId2" Type="http://schemas.openxmlformats.org/officeDocument/2006/relationships/hyperlink" Target="http://neighbors.denverpost.com/viewtopic.php?f=16&amp;t=20578455" TargetMode="External"/><Relationship Id="rId1" Type="http://schemas.openxmlformats.org/officeDocument/2006/relationships/slideLayout" Target="../slideLayouts/slideLayout6.xml"/><Relationship Id="rId4" Type="http://schemas.openxmlformats.org/officeDocument/2006/relationships/hyperlink" Target="http://neighbors.denverpost.com/&amp;miniquot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828800"/>
            <a:ext cx="8229600" cy="1143000"/>
          </a:xfrm>
        </p:spPr>
        <p:txBody>
          <a:bodyPr>
            <a:normAutofit/>
          </a:bodyPr>
          <a:lstStyle/>
          <a:p>
            <a:r>
              <a:rPr lang="en-US" sz="2800" dirty="0">
                <a:latin typeface="Arial" panose="020B0604020202020204" pitchFamily="34" charset="0"/>
                <a:cs typeface="Arial" panose="020B0604020202020204" pitchFamily="34" charset="0"/>
              </a:rPr>
              <a:t>My Father was Scammed – Bank’s Fault?</a:t>
            </a:r>
          </a:p>
        </p:txBody>
      </p:sp>
      <p:sp>
        <p:nvSpPr>
          <p:cNvPr id="8" name="TextBox 7"/>
          <p:cNvSpPr txBox="1"/>
          <p:nvPr/>
        </p:nvSpPr>
        <p:spPr>
          <a:xfrm>
            <a:off x="876300" y="3167042"/>
            <a:ext cx="7391400" cy="341632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My elderly father was coerced into a pigeon drop scam. He withdrew $30,000 in cash from his bank while the criminal suspects were waiting outside the bank. When the teller asked him why wanted so much cash, my father told her that he would be right back with the money. </a:t>
            </a:r>
          </a:p>
          <a:p>
            <a:endParaRPr lang="en-US" b="1" i="1" dirty="0">
              <a:latin typeface="Arial" panose="020B0604020202020204" pitchFamily="34" charset="0"/>
              <a:cs typeface="Arial" panose="020B0604020202020204" pitchFamily="34" charset="0"/>
            </a:endParaRPr>
          </a:p>
          <a:p>
            <a:r>
              <a:rPr lang="en-US" b="1" i="1" dirty="0">
                <a:latin typeface="Arial" panose="020B0604020202020204" pitchFamily="34" charset="0"/>
                <a:cs typeface="Arial" panose="020B0604020202020204" pitchFamily="34" charset="0"/>
              </a:rPr>
              <a:t>Despite this red flag, he was given the money and robbed. I was astounded that the bank released so much cash to him instantly, especially since his </a:t>
            </a:r>
            <a:r>
              <a:rPr lang="en-US" b="1" i="1" u="sng" dirty="0">
                <a:latin typeface="Arial" panose="020B0604020202020204" pitchFamily="34" charset="0"/>
                <a:cs typeface="Arial" panose="020B0604020202020204" pitchFamily="34" charset="0"/>
                <a:hlinkClick r:id="rId2"/>
              </a:rPr>
              <a:t>account</a:t>
            </a:r>
            <a:r>
              <a:rPr lang="en-US" b="1" i="1" dirty="0">
                <a:latin typeface="Arial" panose="020B0604020202020204" pitchFamily="34" charset="0"/>
                <a:cs typeface="Arial" panose="020B0604020202020204" pitchFamily="34" charset="0"/>
              </a:rPr>
              <a:t> has never shown a large scale </a:t>
            </a:r>
            <a:r>
              <a:rPr lang="en-US" b="1" i="1" u="sng" dirty="0">
                <a:latin typeface="Arial" panose="020B0604020202020204" pitchFamily="34" charset="0"/>
                <a:cs typeface="Arial" panose="020B0604020202020204" pitchFamily="34" charset="0"/>
                <a:hlinkClick r:id="rId2"/>
              </a:rPr>
              <a:t>withdrawal</a:t>
            </a:r>
            <a:r>
              <a:rPr lang="en-US" b="1" i="1" dirty="0">
                <a:latin typeface="Arial" panose="020B0604020202020204" pitchFamily="34" charset="0"/>
                <a:cs typeface="Arial" panose="020B0604020202020204" pitchFamily="34" charset="0"/>
              </a:rPr>
              <a:t> before. The bank manager refused to talk with me regarding this transaction. Isn't there a policy that regulates how cash is released when confronted with an unusual request?</a:t>
            </a:r>
            <a:endParaRPr lang="en-US" dirty="0">
              <a:latin typeface="Arial" panose="020B0604020202020204" pitchFamily="34" charset="0"/>
              <a:cs typeface="Arial" panose="020B0604020202020204" pitchFamily="34" charset="0"/>
            </a:endParaRPr>
          </a:p>
          <a:p>
            <a:endParaRPr lang="en-US" dirty="0"/>
          </a:p>
        </p:txBody>
      </p:sp>
      <p:pic>
        <p:nvPicPr>
          <p:cNvPr id="2" name="Picture 1" descr="Shape, rectangle&#10;&#10;Description automatically generated">
            <a:extLst>
              <a:ext uri="{FF2B5EF4-FFF2-40B4-BE49-F238E27FC236}">
                <a16:creationId xmlns:a16="http://schemas.microsoft.com/office/drawing/2014/main" id="{DE052075-C55A-BE31-5894-D8EC8ABA3C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100" y="369908"/>
            <a:ext cx="7213600" cy="1263650"/>
          </a:xfrm>
          <a:prstGeom prst="rect">
            <a:avLst/>
          </a:prstGeom>
        </p:spPr>
      </p:pic>
      <p:sp>
        <p:nvSpPr>
          <p:cNvPr id="3" name="TextBox 2">
            <a:extLst>
              <a:ext uri="{FF2B5EF4-FFF2-40B4-BE49-F238E27FC236}">
                <a16:creationId xmlns:a16="http://schemas.microsoft.com/office/drawing/2014/main" id="{F68C0861-9162-901F-6290-E9B8AF28777C}"/>
              </a:ext>
            </a:extLst>
          </p:cNvPr>
          <p:cNvSpPr txBox="1"/>
          <p:nvPr/>
        </p:nvSpPr>
        <p:spPr>
          <a:xfrm>
            <a:off x="2590800" y="583670"/>
            <a:ext cx="3733800" cy="836126"/>
          </a:xfrm>
          <a:prstGeom prst="rect">
            <a:avLst/>
          </a:prstGeom>
          <a:noFill/>
        </p:spPr>
        <p:txBody>
          <a:bodyPr wrap="square" rtlCol="0">
            <a:spAutoFit/>
          </a:bodyPr>
          <a:lstStyle/>
          <a:p>
            <a:pPr marL="0" marR="0" algn="ctr">
              <a:lnSpc>
                <a:spcPts val="3600"/>
              </a:lnSpc>
              <a:spcBef>
                <a:spcPts val="0"/>
              </a:spcBef>
              <a:spcAft>
                <a:spcPts val="0"/>
              </a:spcAft>
            </a:pPr>
            <a:r>
              <a:rPr lang="en-US" sz="3400" b="1" dirty="0">
                <a:solidFill>
                  <a:srgbClr val="00539D"/>
                </a:solidFill>
                <a:effectLst>
                  <a:outerShdw blurRad="50800" dist="38100" dir="2700000" algn="tl">
                    <a:srgbClr val="000000">
                      <a:alpha val="40000"/>
                    </a:srgbClr>
                  </a:outerShdw>
                </a:effectLst>
                <a:latin typeface="Arial" panose="020B0604020202020204" pitchFamily="34" charset="0"/>
                <a:ea typeface="Arial" panose="020B0604020202020204" pitchFamily="34" charset="0"/>
                <a:cs typeface="Arial" panose="020B0604020202020204" pitchFamily="34" charset="0"/>
              </a:rPr>
              <a:t>Best Practices</a:t>
            </a:r>
            <a:endParaRPr lang="en-US" sz="3400" dirty="0">
              <a:effectLst/>
              <a:latin typeface="Arial" panose="020B0604020202020204" pitchFamily="34" charset="0"/>
              <a:ea typeface="Arial" panose="020B0604020202020204" pitchFamily="34" charset="0"/>
              <a:cs typeface="Times New Roman" panose="02020603050405020304" pitchFamily="18" charset="0"/>
            </a:endParaRPr>
          </a:p>
          <a:p>
            <a:pPr marL="0" marR="0" algn="ctr">
              <a:lnSpc>
                <a:spcPts val="2200"/>
              </a:lnSpc>
              <a:spcBef>
                <a:spcPts val="0"/>
              </a:spcBef>
              <a:spcAft>
                <a:spcPts val="0"/>
              </a:spcAft>
            </a:pPr>
            <a:r>
              <a:rPr lang="en-US" sz="2000" b="1" dirty="0">
                <a:solidFill>
                  <a:srgbClr val="00539D"/>
                </a:solidFill>
                <a:effectLst>
                  <a:outerShdw blurRad="50800" dist="38100" dir="2700000" algn="tl">
                    <a:srgbClr val="000000">
                      <a:alpha val="40000"/>
                    </a:srgbClr>
                  </a:outerShdw>
                </a:effectLst>
                <a:latin typeface="Arial" panose="020B0604020202020204" pitchFamily="34" charset="0"/>
                <a:ea typeface="Arial" panose="020B0604020202020204" pitchFamily="34" charset="0"/>
                <a:cs typeface="Arial" panose="020B0604020202020204" pitchFamily="34" charset="0"/>
              </a:rPr>
              <a:t>L I B R A R Y</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2800" dirty="0">
                <a:latin typeface="+mn-lt"/>
              </a:rPr>
              <a:t>Shawn and Jeff </a:t>
            </a:r>
            <a:r>
              <a:rPr lang="en-US" sz="2800" dirty="0" err="1">
                <a:latin typeface="+mn-lt"/>
              </a:rPr>
              <a:t>Mosch</a:t>
            </a:r>
            <a:r>
              <a:rPr lang="en-US" sz="2800" dirty="0">
                <a:latin typeface="+mn-lt"/>
              </a:rPr>
              <a:t>- Our Story - Scam Victims United</a:t>
            </a:r>
          </a:p>
        </p:txBody>
      </p:sp>
      <p:sp>
        <p:nvSpPr>
          <p:cNvPr id="5" name="TextBox 4"/>
          <p:cNvSpPr txBox="1"/>
          <p:nvPr/>
        </p:nvSpPr>
        <p:spPr>
          <a:xfrm>
            <a:off x="457200" y="1447800"/>
            <a:ext cx="8153400" cy="5078313"/>
          </a:xfrm>
          <a:prstGeom prst="rect">
            <a:avLst/>
          </a:prstGeom>
          <a:noFill/>
        </p:spPr>
        <p:txBody>
          <a:bodyPr wrap="square" rtlCol="0">
            <a:spAutoFit/>
          </a:bodyPr>
          <a:lstStyle/>
          <a:p>
            <a:r>
              <a:rPr lang="en-US" dirty="0"/>
              <a:t>The couple posted ads on the Internet to sell </a:t>
            </a:r>
            <a:r>
              <a:rPr lang="en-US" u="sng" dirty="0">
                <a:hlinkClick r:id="rId2"/>
              </a:rPr>
              <a:t>Jeff </a:t>
            </a:r>
            <a:r>
              <a:rPr lang="en-US" u="sng" dirty="0" err="1">
                <a:hlinkClick r:id="rId2"/>
              </a:rPr>
              <a:t>Mosch</a:t>
            </a:r>
            <a:r>
              <a:rPr lang="en-US" dirty="0" err="1"/>
              <a:t>'s</a:t>
            </a:r>
            <a:r>
              <a:rPr lang="en-US" dirty="0"/>
              <a:t> 1961 Buick Special. Among the inquiries was an e-mail from a man claiming to be a car dealer in Africa.</a:t>
            </a:r>
          </a:p>
          <a:p>
            <a:r>
              <a:rPr lang="en-US" dirty="0"/>
              <a:t>He said he was willing to pay for the shipping as well as the car, but because of currency exchange problems, he wanted the </a:t>
            </a:r>
            <a:r>
              <a:rPr lang="en-US" dirty="0" err="1"/>
              <a:t>Mosches</a:t>
            </a:r>
            <a:r>
              <a:rPr lang="en-US" dirty="0"/>
              <a:t> to accept a cashier's check from a business associate in the United States for $8,800, then wire $7,200 to the people who were going to handle the shipping.</a:t>
            </a:r>
          </a:p>
          <a:p>
            <a:endParaRPr lang="en-US" dirty="0"/>
          </a:p>
          <a:p>
            <a:r>
              <a:rPr lang="en-US" dirty="0"/>
              <a:t>The </a:t>
            </a:r>
            <a:r>
              <a:rPr lang="en-US" dirty="0" err="1"/>
              <a:t>Mosches</a:t>
            </a:r>
            <a:r>
              <a:rPr lang="en-US" dirty="0"/>
              <a:t> agreed, received and deposited the check, </a:t>
            </a:r>
            <a:r>
              <a:rPr lang="en-US" b="1" i="1" dirty="0"/>
              <a:t>waited a week until their bank told them it cleared, then wired the money to the supposed shipping company.</a:t>
            </a:r>
            <a:endParaRPr lang="en-US" dirty="0"/>
          </a:p>
          <a:p>
            <a:endParaRPr lang="en-US" dirty="0"/>
          </a:p>
          <a:p>
            <a:r>
              <a:rPr lang="en-US" dirty="0"/>
              <a:t>"That's the last we heard from them," Shawn </a:t>
            </a:r>
            <a:r>
              <a:rPr lang="en-US" dirty="0" err="1"/>
              <a:t>Mosch</a:t>
            </a:r>
            <a:r>
              <a:rPr lang="en-US" dirty="0"/>
              <a:t> said. That was in November.</a:t>
            </a:r>
          </a:p>
          <a:p>
            <a:endParaRPr lang="en-US" dirty="0"/>
          </a:p>
          <a:p>
            <a:r>
              <a:rPr lang="en-US" dirty="0"/>
              <a:t>"The first day (after the couple learned the check was counterfeit), my husband and I said, 'How could we be so stupid?' " she said. "</a:t>
            </a:r>
            <a:r>
              <a:rPr lang="en-US" b="1" i="1" dirty="0"/>
              <a:t>But the only stupid thing we did was to trust our bank. That's what got us in trouble."</a:t>
            </a:r>
            <a:endParaRPr lang="en-US" dirty="0"/>
          </a:p>
          <a:p>
            <a:r>
              <a:rPr lang="en-US" b="1" i="1" dirty="0"/>
              <a:t>A week later, they rolled out the Web site, which has had 13,000 hits since the first week in November, Shawn </a:t>
            </a:r>
            <a:r>
              <a:rPr lang="en-US" b="1" i="1" dirty="0" err="1"/>
              <a:t>Mosch</a:t>
            </a:r>
            <a:r>
              <a:rPr lang="en-US" b="1" i="1" dirty="0"/>
              <a:t> said. (approximately 3 weeks)</a:t>
            </a:r>
            <a:endParaRPr lang="en-US" dirty="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dirty="0">
                <a:latin typeface="Arial" panose="020B0604020202020204" pitchFamily="34" charset="0"/>
                <a:cs typeface="Arial" panose="020B0604020202020204" pitchFamily="34" charset="0"/>
              </a:rPr>
              <a:t>Angry lottery-scam victim arrested</a:t>
            </a:r>
          </a:p>
        </p:txBody>
      </p:sp>
      <p:sp>
        <p:nvSpPr>
          <p:cNvPr id="3" name="TextBox 2"/>
          <p:cNvSpPr txBox="1"/>
          <p:nvPr/>
        </p:nvSpPr>
        <p:spPr>
          <a:xfrm>
            <a:off x="381000" y="1143001"/>
            <a:ext cx="8458200" cy="5016758"/>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An apparent victim of a lottery scheme learned the hard way on Tuesday that he'd likely been scammed out of his life savings when he went to the bank for a loan to help cover costs he said were associated with the lottery.</a:t>
            </a: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David Lee Wheeler, 56, was arrested around 9:40 a.m. Tuesday after going to the Wells Fargo bank in the Westlake Shopping Center for a loan, Greeley Police Sgt. Susan West said. </a:t>
            </a: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He told a bank employee that he had won a lottery and had sent money to the operators to secure his winnings. But this time, he was out of money and needed to send more, West said — he had sent “in excess” of $80,000, and he was seeking a loan for less than $2,000.</a:t>
            </a: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“The banker explained that he was being scammed, that this isn't legitimate, and he became extremely irate,” West said.</a:t>
            </a:r>
          </a:p>
          <a:p>
            <a:endParaRPr lang="en-US"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hlinkClick r:id="rId2"/>
              </a:rPr>
              <a:t>Re: Article Discussion: Angry lottery-scam victim arrested after</a:t>
            </a:r>
            <a:endParaRPr lang="en-US"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by </a:t>
            </a:r>
            <a:r>
              <a:rPr lang="en-GB" sz="1600" b="1" dirty="0">
                <a:latin typeface="Arial" panose="020B0604020202020204" pitchFamily="34" charset="0"/>
                <a:cs typeface="Arial" panose="020B0604020202020204" pitchFamily="34" charset="0"/>
                <a:hlinkClick r:id="rId3"/>
              </a:rPr>
              <a:t>K-Denver</a:t>
            </a:r>
            <a:r>
              <a:rPr lang="en-GB" sz="1600" dirty="0">
                <a:latin typeface="Arial" panose="020B0604020202020204" pitchFamily="34" charset="0"/>
                <a:cs typeface="Arial" panose="020B0604020202020204" pitchFamily="34" charset="0"/>
              </a:rPr>
              <a:t> on May 8th, 2012, 7:52 pm </a:t>
            </a:r>
            <a:r>
              <a:rPr lang="en-GB" sz="1600" dirty="0">
                <a:latin typeface="Arial" panose="020B0604020202020204" pitchFamily="34" charset="0"/>
                <a:cs typeface="Arial" panose="020B0604020202020204" pitchFamily="34" charset="0"/>
                <a:hlinkClick r:id="rId4" tooltip="Mini-quote this comment"/>
              </a:rPr>
              <a:t>#2479288</a:t>
            </a:r>
            <a:endParaRPr lang="en-US" sz="1600" dirty="0">
              <a:latin typeface="Arial" panose="020B0604020202020204" pitchFamily="34" charset="0"/>
              <a:cs typeface="Arial" panose="020B0604020202020204" pitchFamily="34" charset="0"/>
            </a:endParaRPr>
          </a:p>
          <a:p>
            <a:r>
              <a:rPr lang="en-GB" sz="1600" b="1" i="1" dirty="0">
                <a:latin typeface="Arial" panose="020B0604020202020204" pitchFamily="34" charset="0"/>
                <a:cs typeface="Arial" panose="020B0604020202020204" pitchFamily="34" charset="0"/>
              </a:rPr>
              <a:t>Did the Wells Fargo employee think about calling the police or the adult protection unit for the county to report that a 50+ year old has been scammed out of $80,000?</a:t>
            </a:r>
            <a:endParaRPr lang="en-US" sz="1600" dirty="0">
              <a:latin typeface="Arial" panose="020B0604020202020204" pitchFamily="34" charset="0"/>
              <a:cs typeface="Arial" panose="020B0604020202020204" pitchFamily="34" charset="0"/>
            </a:endParaRPr>
          </a:p>
          <a:p>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2800" dirty="0">
                <a:latin typeface="Arial" panose="020B0604020202020204" pitchFamily="34" charset="0"/>
                <a:cs typeface="Arial" panose="020B0604020202020204" pitchFamily="34" charset="0"/>
              </a:rPr>
              <a:t>Cybercrime Victim – No Help from Bank</a:t>
            </a:r>
          </a:p>
        </p:txBody>
      </p:sp>
      <p:sp>
        <p:nvSpPr>
          <p:cNvPr id="5" name="TextBox 4"/>
          <p:cNvSpPr txBox="1"/>
          <p:nvPr/>
        </p:nvSpPr>
        <p:spPr>
          <a:xfrm>
            <a:off x="685800" y="1371600"/>
            <a:ext cx="8001000" cy="5262979"/>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A long-time Butterfield Bank customer says she had $4,000 stolen from her account after falling victim to cyber crime. Ms Phillips, who has asked that we do not use her first name, said $4,000 was taken out of her account when she answered an e-mail last week asking her to update her online account. She says she thought the e-mail was Butterfield, her bank of 24 years.</a:t>
            </a:r>
            <a:br>
              <a:rPr lang="en-US" sz="1400" dirty="0">
                <a:latin typeface="Arial" panose="020B0604020202020204" pitchFamily="34" charset="0"/>
                <a:cs typeface="Arial" panose="020B0604020202020204" pitchFamily="34" charset="0"/>
              </a:rPr>
            </a:b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“I immediately felt uncomfortable and knew I had made a grave mistake,” said the senior accounting executive based in Hamilton.</a:t>
            </a:r>
            <a:br>
              <a:rPr lang="en-US" sz="1400" dirty="0">
                <a:latin typeface="Arial" panose="020B0604020202020204" pitchFamily="34" charset="0"/>
                <a:cs typeface="Arial" panose="020B0604020202020204" pitchFamily="34" charset="0"/>
              </a:rPr>
            </a:b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Just minutes after the incident she found that $4,000 had been wired to a bank in South Africa from her account, with the wire transfer stating that her home address was the PO Box of Butterfield Bank.</a:t>
            </a:r>
            <a:br>
              <a:rPr lang="en-US" sz="1400" dirty="0">
                <a:latin typeface="Arial" panose="020B0604020202020204" pitchFamily="34" charset="0"/>
                <a:cs typeface="Arial" panose="020B0604020202020204" pitchFamily="34" charset="0"/>
              </a:rPr>
            </a:b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Visibly upset, Ms Phillips ran to Butterfield Bank to plead for help.</a:t>
            </a:r>
          </a:p>
          <a:p>
            <a:r>
              <a:rPr lang="en-US" sz="1400" dirty="0">
                <a:latin typeface="Arial" panose="020B0604020202020204" pitchFamily="34" charset="0"/>
                <a:cs typeface="Arial" panose="020B0604020202020204" pitchFamily="34" charset="0"/>
              </a:rPr>
              <a:t> </a:t>
            </a:r>
          </a:p>
          <a:p>
            <a:r>
              <a:rPr lang="en-US" sz="1400" dirty="0">
                <a:latin typeface="Arial" panose="020B0604020202020204" pitchFamily="34" charset="0"/>
                <a:cs typeface="Arial" panose="020B0604020202020204" pitchFamily="34" charset="0"/>
              </a:rPr>
              <a:t>Ms Phillips admits that she was at fault for falling for the e-mail scam </a:t>
            </a:r>
            <a:r>
              <a:rPr lang="en-US" sz="1400" b="1" i="1" dirty="0">
                <a:latin typeface="Arial" panose="020B0604020202020204" pitchFamily="34" charset="0"/>
                <a:cs typeface="Arial" panose="020B0604020202020204" pitchFamily="34" charset="0"/>
              </a:rPr>
              <a:t>but said that further stop-gap measures should be put in place to protect customers.</a:t>
            </a:r>
            <a:br>
              <a:rPr lang="en-US" sz="1400" b="1" i="1" dirty="0">
                <a:latin typeface="Arial" panose="020B0604020202020204" pitchFamily="34" charset="0"/>
                <a:cs typeface="Arial" panose="020B0604020202020204" pitchFamily="34" charset="0"/>
              </a:rPr>
            </a:br>
            <a:br>
              <a:rPr lang="en-US" sz="1400" dirty="0">
                <a:latin typeface="Arial" panose="020B0604020202020204" pitchFamily="34" charset="0"/>
                <a:cs typeface="Arial" panose="020B0604020202020204" pitchFamily="34" charset="0"/>
              </a:rPr>
            </a:br>
            <a:r>
              <a:rPr lang="en-US" sz="1400" b="1" i="1" dirty="0">
                <a:latin typeface="Arial" panose="020B0604020202020204" pitchFamily="34" charset="0"/>
                <a:cs typeface="Arial" panose="020B0604020202020204" pitchFamily="34" charset="0"/>
              </a:rPr>
              <a:t>“I had a weak moment, I knew I was at fault but the least they could have done was answer one of my phone calls or my e-mails,” she said, adding that she is in the process of moving her account to another bank. “Who checks the outgoing wire information at the bank? It has to be approved by someone and my address is certainly not the PO Box of the bank. There are zero internal controls, that I have seen, to stop fraudulent transactions. Is that how you protect your clients?”</a:t>
            </a:r>
            <a:endParaRPr lang="en-US" sz="1400" dirty="0">
              <a:latin typeface="Arial" panose="020B0604020202020204" pitchFamily="34" charset="0"/>
              <a:cs typeface="Arial" panose="020B0604020202020204" pitchFamily="34" charset="0"/>
            </a:endParaRPr>
          </a:p>
          <a:p>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a:bodyPr>
          <a:lstStyle/>
          <a:p>
            <a:r>
              <a:rPr lang="en-US" sz="2800" dirty="0">
                <a:latin typeface="Arial" panose="020B0604020202020204" pitchFamily="34" charset="0"/>
                <a:cs typeface="Arial" panose="020B0604020202020204" pitchFamily="34" charset="0"/>
              </a:rPr>
              <a:t>Can’t Happen Here?</a:t>
            </a:r>
          </a:p>
        </p:txBody>
      </p:sp>
      <p:sp>
        <p:nvSpPr>
          <p:cNvPr id="3" name="TextBox 2"/>
          <p:cNvSpPr txBox="1"/>
          <p:nvPr/>
        </p:nvSpPr>
        <p:spPr>
          <a:xfrm>
            <a:off x="838200" y="1066800"/>
            <a:ext cx="56388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Let me tell you about Anna…</a:t>
            </a:r>
          </a:p>
        </p:txBody>
      </p:sp>
      <p:sp>
        <p:nvSpPr>
          <p:cNvPr id="5" name="TextBox 4"/>
          <p:cNvSpPr txBox="1"/>
          <p:nvPr/>
        </p:nvSpPr>
        <p:spPr>
          <a:xfrm>
            <a:off x="838200" y="1905000"/>
            <a:ext cx="8001000" cy="452431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 55 years old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April  - Closed her savings and withdrew the $3,400 in cash – not too unusual yet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May - Closed her IRA with a penalty and withdrew $2,700 in cash. She told the banker that her medication wasn’t covered by her insurance. Ok – that makes some sense…but cash? Wouldn’t she put it in her checking account?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June 4</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  Wired $8,400 to herself from Merrill Lynch and withdrew the funds in cash. </a:t>
            </a:r>
            <a:r>
              <a:rPr lang="en-US" dirty="0" err="1">
                <a:latin typeface="Arial" panose="020B0604020202020204" pitchFamily="34" charset="0"/>
                <a:cs typeface="Arial" panose="020B0604020202020204" pitchFamily="34" charset="0"/>
              </a:rPr>
              <a:t>Hmmmm</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June 7</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 received a $9,900 tax refund for Joseph Ferguson and withdrew the funds in cash. (Who is Joseph Ferguson?) At this point, we probably should have asked more questions, or given her the FBI Notice, had her sign the bottom, and complete an Unusual Incident Report, sending both to me.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457200"/>
            <a:ext cx="7924800" cy="5078313"/>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June 11</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 Wired $7,000 to herself from Merrill Lynch and withdrew the funds in cash</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June 13</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 received two tax refunds, one for $9,800 for Carl James and one for $13,800 for Chad James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June 14, 15 and 18 – withdrew a total of $23,400 in cash</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June 21 – Anna was questioned by the branch manager and said that a “friend” in England is coming to work in the US but doesn’t have a bank account. He was having money deposited into her account and then sending it to him…</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Below is the account activity -  almost $56,000 was withdrawn by Anna and sent to her “friend”.  Although we are not suffering a loss…Anna has. As you can see by the preceding articles, our customers and the general public will blame the bank.</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85800" y="457200"/>
          <a:ext cx="7696202" cy="6065058"/>
        </p:xfrm>
        <a:graphic>
          <a:graphicData uri="http://schemas.openxmlformats.org/drawingml/2006/table">
            <a:tbl>
              <a:tblPr/>
              <a:tblGrid>
                <a:gridCol w="1447800">
                  <a:extLst>
                    <a:ext uri="{9D8B030D-6E8A-4147-A177-3AD203B41FA5}">
                      <a16:colId xmlns:a16="http://schemas.microsoft.com/office/drawing/2014/main" val="20000"/>
                    </a:ext>
                  </a:extLst>
                </a:gridCol>
                <a:gridCol w="1491864">
                  <a:extLst>
                    <a:ext uri="{9D8B030D-6E8A-4147-A177-3AD203B41FA5}">
                      <a16:colId xmlns:a16="http://schemas.microsoft.com/office/drawing/2014/main" val="20001"/>
                    </a:ext>
                  </a:extLst>
                </a:gridCol>
                <a:gridCol w="4756538">
                  <a:extLst>
                    <a:ext uri="{9D8B030D-6E8A-4147-A177-3AD203B41FA5}">
                      <a16:colId xmlns:a16="http://schemas.microsoft.com/office/drawing/2014/main" val="20002"/>
                    </a:ext>
                  </a:extLst>
                </a:gridCol>
              </a:tblGrid>
              <a:tr h="173501">
                <a:tc>
                  <a:txBody>
                    <a:bodyPr/>
                    <a:lstStyle/>
                    <a:p>
                      <a:pPr algn="l" fontAlgn="b"/>
                      <a:r>
                        <a:rPr lang="en-US" sz="1200" b="1" i="0" u="none" strike="noStrike" dirty="0">
                          <a:solidFill>
                            <a:srgbClr val="FFFFFF"/>
                          </a:solidFill>
                          <a:latin typeface="Arial"/>
                        </a:rPr>
                        <a:t>Transaction Date</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l" fontAlgn="b"/>
                      <a:r>
                        <a:rPr lang="en-US" sz="1200" b="1" i="0" u="none" strike="noStrike">
                          <a:solidFill>
                            <a:srgbClr val="FFFFFF"/>
                          </a:solidFill>
                          <a:latin typeface="Arial"/>
                        </a:rPr>
                        <a:t>Value</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l" fontAlgn="b"/>
                      <a:r>
                        <a:rPr lang="en-US" sz="1200" b="1" i="0" u="none" strike="noStrike" dirty="0">
                          <a:solidFill>
                            <a:srgbClr val="FFFFFF"/>
                          </a:solidFill>
                          <a:latin typeface="Arial"/>
                        </a:rPr>
                        <a:t>Description</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186691">
                <a:tc>
                  <a:txBody>
                    <a:bodyPr/>
                    <a:lstStyle/>
                    <a:p>
                      <a:pPr algn="l" fontAlgn="b"/>
                      <a:r>
                        <a:rPr lang="en-US" sz="1200" b="0" i="0" u="none" strike="noStrike">
                          <a:solidFill>
                            <a:srgbClr val="000000"/>
                          </a:solidFill>
                          <a:latin typeface="Arial"/>
                        </a:rPr>
                        <a:t>27-Jun-2012</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BE5F1"/>
                    </a:solidFill>
                  </a:tcPr>
                </a:tc>
                <a:tc>
                  <a:txBody>
                    <a:bodyPr/>
                    <a:lstStyle/>
                    <a:p>
                      <a:pPr algn="l" fontAlgn="b"/>
                      <a:r>
                        <a:rPr lang="en-US" sz="1200" b="0" i="0" u="none" strike="noStrike">
                          <a:solidFill>
                            <a:srgbClr val="000000"/>
                          </a:solidFill>
                          <a:latin typeface="Arial"/>
                        </a:rPr>
                        <a:t>$1,882.00</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BE5F1"/>
                    </a:solidFill>
                  </a:tcPr>
                </a:tc>
                <a:tc>
                  <a:txBody>
                    <a:bodyPr/>
                    <a:lstStyle/>
                    <a:p>
                      <a:pPr algn="l" fontAlgn="b"/>
                      <a:r>
                        <a:rPr lang="en-US" sz="1200" b="0" i="0" u="none" strike="noStrike">
                          <a:solidFill>
                            <a:srgbClr val="000000"/>
                          </a:solidFill>
                          <a:latin typeface="Arial"/>
                        </a:rPr>
                        <a:t>US TREASURY 303</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DBE5F1"/>
                      </a:solidFill>
                      <a:prstDash val="solid"/>
                      <a:round/>
                      <a:headEnd type="none" w="med" len="med"/>
                      <a:tailEnd type="none" w="med" len="med"/>
                    </a:lnB>
                    <a:solidFill>
                      <a:srgbClr val="DBE5F1"/>
                    </a:solidFill>
                  </a:tcPr>
                </a:tc>
                <a:extLst>
                  <a:ext uri="{0D108BD9-81ED-4DB2-BD59-A6C34878D82A}">
                    <a16:rowId xmlns:a16="http://schemas.microsoft.com/office/drawing/2014/main" val="10001"/>
                  </a:ext>
                </a:extLst>
              </a:tr>
              <a:tr h="362731">
                <a:tc>
                  <a:txBody>
                    <a:bodyPr/>
                    <a:lstStyle/>
                    <a:p>
                      <a:pPr algn="l" fontAlgn="b"/>
                      <a:r>
                        <a:rPr lang="en-US" sz="1200" b="0" i="0" u="none" strike="noStrike">
                          <a:solidFill>
                            <a:srgbClr val="000000"/>
                          </a:solidFill>
                          <a:latin typeface="Arial"/>
                        </a:rPr>
                        <a:t>27-Jun-2012</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latin typeface="Arial"/>
                        </a:rPr>
                        <a:t>($1,400.00)</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latin typeface="Inherit"/>
                        </a:rPr>
                        <a:t>Cash Withdrawal</a:t>
                      </a:r>
                    </a:p>
                  </a:txBody>
                  <a:tcPr marL="7374" marR="7374" marT="7374" marB="0" anchor="b">
                    <a:lnL w="6350" cap="flat" cmpd="sng" algn="ctr">
                      <a:noFill/>
                      <a:prstDash val="solid"/>
                      <a:round/>
                      <a:headEnd type="none" w="med" len="med"/>
                      <a:tailEnd type="none" w="med" len="med"/>
                    </a:lnL>
                    <a:lnR w="6350" cap="flat" cmpd="sng" algn="ctr">
                      <a:solidFill>
                        <a:srgbClr val="DBE5F1"/>
                      </a:solidFill>
                      <a:prstDash val="solid"/>
                      <a:round/>
                      <a:headEnd type="none" w="med" len="med"/>
                      <a:tailEnd type="none" w="med" len="med"/>
                    </a:lnR>
                    <a:lnT w="6350" cap="flat" cmpd="sng" algn="ctr">
                      <a:solidFill>
                        <a:srgbClr val="DBE5F1"/>
                      </a:solidFill>
                      <a:prstDash val="solid"/>
                      <a:round/>
                      <a:headEnd type="none" w="med" len="med"/>
                      <a:tailEnd type="none" w="med" len="med"/>
                    </a:lnT>
                    <a:lnB w="6350" cap="flat" cmpd="sng" algn="ctr">
                      <a:solidFill>
                        <a:srgbClr val="DBE5F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62731">
                <a:tc>
                  <a:txBody>
                    <a:bodyPr/>
                    <a:lstStyle/>
                    <a:p>
                      <a:pPr algn="l" fontAlgn="b"/>
                      <a:r>
                        <a:rPr lang="en-US" sz="1200" b="0" i="0" u="none" strike="noStrike">
                          <a:solidFill>
                            <a:srgbClr val="000000"/>
                          </a:solidFill>
                          <a:latin typeface="Arial"/>
                        </a:rPr>
                        <a:t>18-Jun-2012</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BE5F1"/>
                    </a:solidFill>
                  </a:tcPr>
                </a:tc>
                <a:tc>
                  <a:txBody>
                    <a:bodyPr/>
                    <a:lstStyle/>
                    <a:p>
                      <a:pPr algn="l" fontAlgn="b"/>
                      <a:r>
                        <a:rPr lang="en-US" sz="1200" b="0" i="0" u="none" strike="noStrike">
                          <a:solidFill>
                            <a:srgbClr val="000000"/>
                          </a:solidFill>
                          <a:latin typeface="Arial"/>
                        </a:rPr>
                        <a:t>($9,000.00)</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BE5F1"/>
                    </a:solidFill>
                  </a:tcPr>
                </a:tc>
                <a:tc>
                  <a:txBody>
                    <a:bodyPr/>
                    <a:lstStyle/>
                    <a:p>
                      <a:pPr algn="l" fontAlgn="b"/>
                      <a:r>
                        <a:rPr lang="en-US" sz="1200" b="0" i="0" u="none" strike="noStrike">
                          <a:solidFill>
                            <a:srgbClr val="000000"/>
                          </a:solidFill>
                          <a:latin typeface="Inherit"/>
                        </a:rPr>
                        <a:t>Cash Withdrawal</a:t>
                      </a:r>
                    </a:p>
                  </a:txBody>
                  <a:tcPr marL="7374" marR="7374" marT="7374" marB="0" anchor="b">
                    <a:lnL w="6350" cap="flat" cmpd="sng" algn="ctr">
                      <a:noFill/>
                      <a:prstDash val="solid"/>
                      <a:round/>
                      <a:headEnd type="none" w="med" len="med"/>
                      <a:tailEnd type="none" w="med" len="med"/>
                    </a:lnL>
                    <a:lnR w="6350" cap="flat" cmpd="sng" algn="ctr">
                      <a:solidFill>
                        <a:srgbClr val="DBE5F1"/>
                      </a:solidFill>
                      <a:prstDash val="solid"/>
                      <a:round/>
                      <a:headEnd type="none" w="med" len="med"/>
                      <a:tailEnd type="none" w="med" len="med"/>
                    </a:lnR>
                    <a:lnT w="6350" cap="flat" cmpd="sng" algn="ctr">
                      <a:solidFill>
                        <a:srgbClr val="DBE5F1"/>
                      </a:solidFill>
                      <a:prstDash val="solid"/>
                      <a:round/>
                      <a:headEnd type="none" w="med" len="med"/>
                      <a:tailEnd type="none" w="med" len="med"/>
                    </a:lnT>
                    <a:lnB w="6350" cap="flat" cmpd="sng" algn="ctr">
                      <a:solidFill>
                        <a:srgbClr val="DBE5F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62731">
                <a:tc>
                  <a:txBody>
                    <a:bodyPr/>
                    <a:lstStyle/>
                    <a:p>
                      <a:pPr algn="l" fontAlgn="b"/>
                      <a:r>
                        <a:rPr lang="en-US" sz="1200" b="0" i="0" u="none" strike="noStrike">
                          <a:solidFill>
                            <a:srgbClr val="000000"/>
                          </a:solidFill>
                          <a:latin typeface="Arial"/>
                        </a:rPr>
                        <a:t>15-Jun-2012</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Arial"/>
                        </a:rPr>
                        <a:t>($8,200.00)</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latin typeface="Inherit"/>
                        </a:rPr>
                        <a:t>Cash Withdrawal</a:t>
                      </a:r>
                    </a:p>
                  </a:txBody>
                  <a:tcPr marL="7374" marR="7374" marT="7374" marB="0" anchor="b">
                    <a:lnL w="6350" cap="flat" cmpd="sng" algn="ctr">
                      <a:noFill/>
                      <a:prstDash val="solid"/>
                      <a:round/>
                      <a:headEnd type="none" w="med" len="med"/>
                      <a:tailEnd type="none" w="med" len="med"/>
                    </a:lnL>
                    <a:lnR w="6350" cap="flat" cmpd="sng" algn="ctr">
                      <a:solidFill>
                        <a:srgbClr val="DBE5F1"/>
                      </a:solidFill>
                      <a:prstDash val="solid"/>
                      <a:round/>
                      <a:headEnd type="none" w="med" len="med"/>
                      <a:tailEnd type="none" w="med" len="med"/>
                    </a:lnR>
                    <a:lnT w="6350" cap="flat" cmpd="sng" algn="ctr">
                      <a:solidFill>
                        <a:srgbClr val="DBE5F1"/>
                      </a:solidFill>
                      <a:prstDash val="solid"/>
                      <a:round/>
                      <a:headEnd type="none" w="med" len="med"/>
                      <a:tailEnd type="none" w="med" len="med"/>
                    </a:lnT>
                    <a:lnB w="6350" cap="flat" cmpd="sng" algn="ctr">
                      <a:solidFill>
                        <a:srgbClr val="DBE5F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62731">
                <a:tc>
                  <a:txBody>
                    <a:bodyPr/>
                    <a:lstStyle/>
                    <a:p>
                      <a:pPr algn="l" fontAlgn="b"/>
                      <a:r>
                        <a:rPr lang="en-US" sz="1200" b="0" i="0" u="none" strike="noStrike">
                          <a:solidFill>
                            <a:srgbClr val="000000"/>
                          </a:solidFill>
                          <a:latin typeface="Arial"/>
                        </a:rPr>
                        <a:t>14-Jun-2012</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BE5F1"/>
                    </a:solidFill>
                  </a:tcPr>
                </a:tc>
                <a:tc>
                  <a:txBody>
                    <a:bodyPr/>
                    <a:lstStyle/>
                    <a:p>
                      <a:pPr algn="l" fontAlgn="b"/>
                      <a:r>
                        <a:rPr lang="en-US" sz="1200" b="0" i="0" u="none" strike="noStrike" dirty="0">
                          <a:solidFill>
                            <a:srgbClr val="000000"/>
                          </a:solidFill>
                          <a:latin typeface="Arial"/>
                        </a:rPr>
                        <a:t>($6,200.00)</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BE5F1"/>
                    </a:solidFill>
                  </a:tcPr>
                </a:tc>
                <a:tc>
                  <a:txBody>
                    <a:bodyPr/>
                    <a:lstStyle/>
                    <a:p>
                      <a:pPr algn="l" fontAlgn="b"/>
                      <a:r>
                        <a:rPr lang="en-US" sz="1200" b="0" i="0" u="none" strike="noStrike">
                          <a:solidFill>
                            <a:srgbClr val="000000"/>
                          </a:solidFill>
                          <a:latin typeface="Inherit"/>
                        </a:rPr>
                        <a:t>Cash Withdrawal</a:t>
                      </a:r>
                    </a:p>
                  </a:txBody>
                  <a:tcPr marL="7374" marR="7374" marT="7374" marB="0" anchor="b">
                    <a:lnL w="6350" cap="flat" cmpd="sng" algn="ctr">
                      <a:noFill/>
                      <a:prstDash val="solid"/>
                      <a:round/>
                      <a:headEnd type="none" w="med" len="med"/>
                      <a:tailEnd type="none" w="med" len="med"/>
                    </a:lnL>
                    <a:lnR w="6350" cap="flat" cmpd="sng" algn="ctr">
                      <a:solidFill>
                        <a:srgbClr val="DBE5F1"/>
                      </a:solidFill>
                      <a:prstDash val="solid"/>
                      <a:round/>
                      <a:headEnd type="none" w="med" len="med"/>
                      <a:tailEnd type="none" w="med" len="med"/>
                    </a:lnR>
                    <a:lnT w="6350" cap="flat" cmpd="sng" algn="ctr">
                      <a:solidFill>
                        <a:srgbClr val="DBE5F1"/>
                      </a:solidFill>
                      <a:prstDash val="solid"/>
                      <a:round/>
                      <a:headEnd type="none" w="med" len="med"/>
                      <a:tailEnd type="none" w="med" len="med"/>
                    </a:lnT>
                    <a:lnB w="6350" cap="flat" cmpd="sng" algn="ctr">
                      <a:solidFill>
                        <a:srgbClr val="DBE5F1"/>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86691">
                <a:tc>
                  <a:txBody>
                    <a:bodyPr/>
                    <a:lstStyle/>
                    <a:p>
                      <a:pPr algn="l" fontAlgn="b"/>
                      <a:r>
                        <a:rPr lang="en-US" sz="1200" b="0" i="0" u="none" strike="noStrike">
                          <a:solidFill>
                            <a:srgbClr val="000000"/>
                          </a:solidFill>
                          <a:latin typeface="Arial"/>
                        </a:rPr>
                        <a:t>13-Jun-2012</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Arial"/>
                        </a:rPr>
                        <a:t>$13,894.00</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latin typeface="Arial"/>
                        </a:rPr>
                        <a:t>US TREASURY 312 Tax Refund - Chad James</a:t>
                      </a:r>
                    </a:p>
                  </a:txBody>
                  <a:tcPr marL="7374" marR="7374" marT="7374" marB="0" anchor="b">
                    <a:lnL>
                      <a:noFill/>
                    </a:lnL>
                    <a:lnR>
                      <a:noFill/>
                    </a:lnR>
                    <a:lnT w="6350" cap="flat" cmpd="sng" algn="ctr">
                      <a:solidFill>
                        <a:srgbClr val="DBE5F1"/>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10006"/>
                  </a:ext>
                </a:extLst>
              </a:tr>
              <a:tr h="186691">
                <a:tc>
                  <a:txBody>
                    <a:bodyPr/>
                    <a:lstStyle/>
                    <a:p>
                      <a:pPr algn="l" fontAlgn="b"/>
                      <a:r>
                        <a:rPr lang="en-US" sz="1200" b="0" i="0" u="none" strike="noStrike">
                          <a:solidFill>
                            <a:srgbClr val="000000"/>
                          </a:solidFill>
                          <a:latin typeface="Arial"/>
                        </a:rPr>
                        <a:t>13-Jun-2012</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BE5F1"/>
                    </a:solidFill>
                  </a:tcPr>
                </a:tc>
                <a:tc>
                  <a:txBody>
                    <a:bodyPr/>
                    <a:lstStyle/>
                    <a:p>
                      <a:pPr algn="l" fontAlgn="b"/>
                      <a:r>
                        <a:rPr lang="en-US" sz="1200" b="0" i="0" u="none" strike="noStrike" dirty="0">
                          <a:solidFill>
                            <a:srgbClr val="000000"/>
                          </a:solidFill>
                          <a:latin typeface="Arial"/>
                        </a:rPr>
                        <a:t>$9,894.00</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BE5F1"/>
                    </a:solidFill>
                  </a:tcPr>
                </a:tc>
                <a:tc>
                  <a:txBody>
                    <a:bodyPr/>
                    <a:lstStyle/>
                    <a:p>
                      <a:pPr algn="l" fontAlgn="b"/>
                      <a:r>
                        <a:rPr lang="en-US" sz="1200" b="0" i="0" u="none" strike="noStrike">
                          <a:solidFill>
                            <a:srgbClr val="000000"/>
                          </a:solidFill>
                          <a:latin typeface="Arial"/>
                        </a:rPr>
                        <a:t>US TREASURY 312 Tax Refund - Carl James</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val="10007"/>
                  </a:ext>
                </a:extLst>
              </a:tr>
              <a:tr h="186691">
                <a:tc>
                  <a:txBody>
                    <a:bodyPr/>
                    <a:lstStyle/>
                    <a:p>
                      <a:pPr algn="l" fontAlgn="b"/>
                      <a:r>
                        <a:rPr lang="en-US" sz="1200" b="0" i="0" u="none" strike="noStrike">
                          <a:solidFill>
                            <a:srgbClr val="000000"/>
                          </a:solidFill>
                          <a:latin typeface="Arial"/>
                        </a:rPr>
                        <a:t>11-Jun-2012</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Arial"/>
                        </a:rPr>
                        <a:t>$7,000.00</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latin typeface="Arial"/>
                        </a:rPr>
                        <a:t>WIRE TRANSFER FROM - self, Merrill Lynch</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DBE5F1"/>
                      </a:solidFill>
                      <a:prstDash val="solid"/>
                      <a:round/>
                      <a:headEnd type="none" w="med" len="med"/>
                      <a:tailEnd type="none" w="med" len="med"/>
                    </a:lnB>
                  </a:tcPr>
                </a:tc>
                <a:extLst>
                  <a:ext uri="{0D108BD9-81ED-4DB2-BD59-A6C34878D82A}">
                    <a16:rowId xmlns:a16="http://schemas.microsoft.com/office/drawing/2014/main" val="10008"/>
                  </a:ext>
                </a:extLst>
              </a:tr>
              <a:tr h="362731">
                <a:tc>
                  <a:txBody>
                    <a:bodyPr/>
                    <a:lstStyle/>
                    <a:p>
                      <a:pPr algn="l" fontAlgn="b"/>
                      <a:r>
                        <a:rPr lang="en-US" sz="1200" b="0" i="0" u="none" strike="noStrike">
                          <a:solidFill>
                            <a:srgbClr val="000000"/>
                          </a:solidFill>
                          <a:latin typeface="Arial"/>
                        </a:rPr>
                        <a:t>11-Jun-2012</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BE5F1"/>
                    </a:solidFill>
                  </a:tcPr>
                </a:tc>
                <a:tc>
                  <a:txBody>
                    <a:bodyPr/>
                    <a:lstStyle/>
                    <a:p>
                      <a:pPr algn="l" fontAlgn="b"/>
                      <a:r>
                        <a:rPr lang="en-US" sz="1200" b="0" i="0" u="none" strike="noStrike">
                          <a:solidFill>
                            <a:srgbClr val="000000"/>
                          </a:solidFill>
                          <a:latin typeface="Arial"/>
                        </a:rPr>
                        <a:t>($6,800.00)</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BE5F1"/>
                    </a:solidFill>
                  </a:tcPr>
                </a:tc>
                <a:tc>
                  <a:txBody>
                    <a:bodyPr/>
                    <a:lstStyle/>
                    <a:p>
                      <a:pPr algn="l" fontAlgn="b"/>
                      <a:r>
                        <a:rPr lang="en-US" sz="1200" b="0" i="0" u="none" strike="noStrike">
                          <a:solidFill>
                            <a:srgbClr val="000000"/>
                          </a:solidFill>
                          <a:latin typeface="Inherit"/>
                        </a:rPr>
                        <a:t>Cash Withdrawal</a:t>
                      </a:r>
                    </a:p>
                  </a:txBody>
                  <a:tcPr marL="7374" marR="7374" marT="7374" marB="0" anchor="b">
                    <a:lnL w="6350" cap="flat" cmpd="sng" algn="ctr">
                      <a:noFill/>
                      <a:prstDash val="solid"/>
                      <a:round/>
                      <a:headEnd type="none" w="med" len="med"/>
                      <a:tailEnd type="none" w="med" len="med"/>
                    </a:lnL>
                    <a:lnR w="6350" cap="flat" cmpd="sng" algn="ctr">
                      <a:solidFill>
                        <a:srgbClr val="DBE5F1"/>
                      </a:solidFill>
                      <a:prstDash val="solid"/>
                      <a:round/>
                      <a:headEnd type="none" w="med" len="med"/>
                      <a:tailEnd type="none" w="med" len="med"/>
                    </a:lnR>
                    <a:lnT w="6350" cap="flat" cmpd="sng" algn="ctr">
                      <a:solidFill>
                        <a:srgbClr val="DBE5F1"/>
                      </a:solidFill>
                      <a:prstDash val="solid"/>
                      <a:round/>
                      <a:headEnd type="none" w="med" len="med"/>
                      <a:tailEnd type="none" w="med" len="med"/>
                    </a:lnT>
                    <a:lnB w="6350" cap="flat" cmpd="sng" algn="ctr">
                      <a:solidFill>
                        <a:srgbClr val="DBE5F1"/>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362731">
                <a:tc>
                  <a:txBody>
                    <a:bodyPr/>
                    <a:lstStyle/>
                    <a:p>
                      <a:pPr algn="l" fontAlgn="b"/>
                      <a:r>
                        <a:rPr lang="en-US" sz="1200" b="0" i="0" u="none" strike="noStrike">
                          <a:solidFill>
                            <a:srgbClr val="000000"/>
                          </a:solidFill>
                          <a:latin typeface="Arial"/>
                        </a:rPr>
                        <a:t>8-Jun-2012</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latin typeface="Arial"/>
                        </a:rPr>
                        <a:t>($3,900.00)</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latin typeface="Inherit"/>
                        </a:rPr>
                        <a:t>Cash Withdrawal</a:t>
                      </a:r>
                    </a:p>
                  </a:txBody>
                  <a:tcPr marL="7374" marR="7374" marT="7374" marB="0" anchor="b">
                    <a:lnL w="6350" cap="flat" cmpd="sng" algn="ctr">
                      <a:noFill/>
                      <a:prstDash val="solid"/>
                      <a:round/>
                      <a:headEnd type="none" w="med" len="med"/>
                      <a:tailEnd type="none" w="med" len="med"/>
                    </a:lnL>
                    <a:lnR w="6350" cap="flat" cmpd="sng" algn="ctr">
                      <a:solidFill>
                        <a:srgbClr val="DBE5F1"/>
                      </a:solidFill>
                      <a:prstDash val="solid"/>
                      <a:round/>
                      <a:headEnd type="none" w="med" len="med"/>
                      <a:tailEnd type="none" w="med" len="med"/>
                    </a:lnR>
                    <a:lnT w="6350" cap="flat" cmpd="sng" algn="ctr">
                      <a:solidFill>
                        <a:srgbClr val="DBE5F1"/>
                      </a:solidFill>
                      <a:prstDash val="solid"/>
                      <a:round/>
                      <a:headEnd type="none" w="med" len="med"/>
                      <a:tailEnd type="none" w="med" len="med"/>
                    </a:lnT>
                    <a:lnB w="6350" cap="flat" cmpd="sng" algn="ctr">
                      <a:solidFill>
                        <a:srgbClr val="DBE5F1"/>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362731">
                <a:tc>
                  <a:txBody>
                    <a:bodyPr/>
                    <a:lstStyle/>
                    <a:p>
                      <a:pPr algn="l" fontAlgn="b"/>
                      <a:r>
                        <a:rPr lang="en-US" sz="1200" b="0" i="0" u="none" strike="noStrike">
                          <a:solidFill>
                            <a:srgbClr val="000000"/>
                          </a:solidFill>
                          <a:latin typeface="Arial"/>
                        </a:rPr>
                        <a:t>7-Jun-2012</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BE5F1"/>
                    </a:solidFill>
                  </a:tcPr>
                </a:tc>
                <a:tc>
                  <a:txBody>
                    <a:bodyPr/>
                    <a:lstStyle/>
                    <a:p>
                      <a:pPr algn="l" fontAlgn="b"/>
                      <a:r>
                        <a:rPr lang="en-US" sz="1200" b="0" i="0" u="none" strike="noStrike">
                          <a:solidFill>
                            <a:srgbClr val="000000"/>
                          </a:solidFill>
                          <a:latin typeface="Arial"/>
                        </a:rPr>
                        <a:t>$9,902.00</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BE5F1"/>
                    </a:solidFill>
                  </a:tcPr>
                </a:tc>
                <a:tc>
                  <a:txBody>
                    <a:bodyPr/>
                    <a:lstStyle/>
                    <a:p>
                      <a:pPr algn="l" fontAlgn="b"/>
                      <a:r>
                        <a:rPr lang="en-US" sz="1200" b="0" i="0" u="none" strike="noStrike" dirty="0">
                          <a:solidFill>
                            <a:srgbClr val="000000"/>
                          </a:solidFill>
                          <a:latin typeface="Arial"/>
                        </a:rPr>
                        <a:t>US TREASURY 312 Tax Refund - Joseph Ferguson</a:t>
                      </a:r>
                    </a:p>
                  </a:txBody>
                  <a:tcPr marL="7374" marR="7374" marT="7374" marB="0" anchor="b">
                    <a:lnL>
                      <a:noFill/>
                    </a:lnL>
                    <a:lnR>
                      <a:noFill/>
                    </a:lnR>
                    <a:lnT w="6350" cap="flat" cmpd="sng" algn="ctr">
                      <a:solidFill>
                        <a:srgbClr val="DBE5F1"/>
                      </a:solidFill>
                      <a:prstDash val="solid"/>
                      <a:round/>
                      <a:headEnd type="none" w="med" len="med"/>
                      <a:tailEnd type="none" w="med" len="med"/>
                    </a:lnT>
                    <a:lnB w="6350" cap="flat" cmpd="sng" algn="ctr">
                      <a:solidFill>
                        <a:srgbClr val="DBE5F1"/>
                      </a:solidFill>
                      <a:prstDash val="solid"/>
                      <a:round/>
                      <a:headEnd type="none" w="med" len="med"/>
                      <a:tailEnd type="none" w="med" len="med"/>
                    </a:lnB>
                    <a:solidFill>
                      <a:srgbClr val="DBE5F1"/>
                    </a:solidFill>
                  </a:tcPr>
                </a:tc>
                <a:extLst>
                  <a:ext uri="{0D108BD9-81ED-4DB2-BD59-A6C34878D82A}">
                    <a16:rowId xmlns:a16="http://schemas.microsoft.com/office/drawing/2014/main" val="10011"/>
                  </a:ext>
                </a:extLst>
              </a:tr>
              <a:tr h="362731">
                <a:tc>
                  <a:txBody>
                    <a:bodyPr/>
                    <a:lstStyle/>
                    <a:p>
                      <a:pPr algn="l" fontAlgn="b"/>
                      <a:r>
                        <a:rPr lang="en-US" sz="1200" b="0" i="0" u="none" strike="noStrike" dirty="0">
                          <a:solidFill>
                            <a:srgbClr val="000000"/>
                          </a:solidFill>
                          <a:latin typeface="Arial"/>
                        </a:rPr>
                        <a:t>7-Jun-2012</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latin typeface="Arial"/>
                        </a:rPr>
                        <a:t>($6,000.00)</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latin typeface="Inherit"/>
                        </a:rPr>
                        <a:t>Cash Withdrawal</a:t>
                      </a:r>
                    </a:p>
                  </a:txBody>
                  <a:tcPr marL="7374" marR="7374" marT="7374" marB="0" anchor="b">
                    <a:lnL w="6350" cap="flat" cmpd="sng" algn="ctr">
                      <a:noFill/>
                      <a:prstDash val="solid"/>
                      <a:round/>
                      <a:headEnd type="none" w="med" len="med"/>
                      <a:tailEnd type="none" w="med" len="med"/>
                    </a:lnL>
                    <a:lnR w="6350" cap="flat" cmpd="sng" algn="ctr">
                      <a:solidFill>
                        <a:srgbClr val="DBE5F1"/>
                      </a:solidFill>
                      <a:prstDash val="solid"/>
                      <a:round/>
                      <a:headEnd type="none" w="med" len="med"/>
                      <a:tailEnd type="none" w="med" len="med"/>
                    </a:lnR>
                    <a:lnT w="6350" cap="flat" cmpd="sng" algn="ctr">
                      <a:solidFill>
                        <a:srgbClr val="DBE5F1"/>
                      </a:solidFill>
                      <a:prstDash val="solid"/>
                      <a:round/>
                      <a:headEnd type="none" w="med" len="med"/>
                      <a:tailEnd type="none" w="med" len="med"/>
                    </a:lnT>
                    <a:lnB w="6350" cap="flat" cmpd="sng" algn="ctr">
                      <a:solidFill>
                        <a:srgbClr val="DBE5F1"/>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86691">
                <a:tc>
                  <a:txBody>
                    <a:bodyPr/>
                    <a:lstStyle/>
                    <a:p>
                      <a:pPr algn="l" fontAlgn="b"/>
                      <a:r>
                        <a:rPr lang="en-US" sz="1200" b="0" i="0" u="none" strike="noStrike" dirty="0">
                          <a:solidFill>
                            <a:srgbClr val="000000"/>
                          </a:solidFill>
                          <a:latin typeface="Arial"/>
                        </a:rPr>
                        <a:t>4-Jun-2012</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BE5F1"/>
                    </a:solidFill>
                  </a:tcPr>
                </a:tc>
                <a:tc>
                  <a:txBody>
                    <a:bodyPr/>
                    <a:lstStyle/>
                    <a:p>
                      <a:pPr algn="l" fontAlgn="b"/>
                      <a:r>
                        <a:rPr lang="en-US" sz="1200" b="0" i="0" u="none" strike="noStrike">
                          <a:solidFill>
                            <a:srgbClr val="000000"/>
                          </a:solidFill>
                          <a:latin typeface="Arial"/>
                        </a:rPr>
                        <a:t>$8,390.30</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BE5F1"/>
                    </a:solidFill>
                  </a:tcPr>
                </a:tc>
                <a:tc>
                  <a:txBody>
                    <a:bodyPr/>
                    <a:lstStyle/>
                    <a:p>
                      <a:pPr algn="l" fontAlgn="b"/>
                      <a:r>
                        <a:rPr lang="en-US" sz="1200" b="0" i="0" u="none" strike="noStrike">
                          <a:solidFill>
                            <a:srgbClr val="000000"/>
                          </a:solidFill>
                          <a:latin typeface="Arial"/>
                        </a:rPr>
                        <a:t>WIRE TRANSFER FROM - self, Merrill Lynch</a:t>
                      </a:r>
                    </a:p>
                  </a:txBody>
                  <a:tcPr marL="7374" marR="7374" marT="7374" marB="0" anchor="b">
                    <a:lnL>
                      <a:noFill/>
                    </a:lnL>
                    <a:lnR>
                      <a:noFill/>
                    </a:lnR>
                    <a:lnT w="6350" cap="flat" cmpd="sng" algn="ctr">
                      <a:solidFill>
                        <a:srgbClr val="DBE5F1"/>
                      </a:solidFill>
                      <a:prstDash val="solid"/>
                      <a:round/>
                      <a:headEnd type="none" w="med" len="med"/>
                      <a:tailEnd type="none" w="med" len="med"/>
                    </a:lnT>
                    <a:lnB w="6350" cap="flat" cmpd="sng" algn="ctr">
                      <a:solidFill>
                        <a:srgbClr val="DBE5F1"/>
                      </a:solidFill>
                      <a:prstDash val="solid"/>
                      <a:round/>
                      <a:headEnd type="none" w="med" len="med"/>
                      <a:tailEnd type="none" w="med" len="med"/>
                    </a:lnB>
                    <a:solidFill>
                      <a:srgbClr val="DBE5F1"/>
                    </a:solidFill>
                  </a:tcPr>
                </a:tc>
                <a:extLst>
                  <a:ext uri="{0D108BD9-81ED-4DB2-BD59-A6C34878D82A}">
                    <a16:rowId xmlns:a16="http://schemas.microsoft.com/office/drawing/2014/main" val="10013"/>
                  </a:ext>
                </a:extLst>
              </a:tr>
              <a:tr h="362731">
                <a:tc>
                  <a:txBody>
                    <a:bodyPr/>
                    <a:lstStyle/>
                    <a:p>
                      <a:pPr algn="l" fontAlgn="b"/>
                      <a:r>
                        <a:rPr lang="en-US" sz="1200" b="0" i="0" u="none" strike="noStrike" dirty="0">
                          <a:solidFill>
                            <a:srgbClr val="000000"/>
                          </a:solidFill>
                          <a:latin typeface="Arial"/>
                        </a:rPr>
                        <a:t>4-Jun-2012</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latin typeface="Arial"/>
                        </a:rPr>
                        <a:t>($8,390.00)</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latin typeface="Inherit"/>
                        </a:rPr>
                        <a:t>Cash Withdrawal</a:t>
                      </a:r>
                    </a:p>
                  </a:txBody>
                  <a:tcPr marL="7374" marR="7374" marT="7374" marB="0" anchor="b">
                    <a:lnL w="6350" cap="flat" cmpd="sng" algn="ctr">
                      <a:noFill/>
                      <a:prstDash val="solid"/>
                      <a:round/>
                      <a:headEnd type="none" w="med" len="med"/>
                      <a:tailEnd type="none" w="med" len="med"/>
                    </a:lnL>
                    <a:lnR w="6350" cap="flat" cmpd="sng" algn="ctr">
                      <a:solidFill>
                        <a:srgbClr val="DBE5F1"/>
                      </a:solidFill>
                      <a:prstDash val="solid"/>
                      <a:round/>
                      <a:headEnd type="none" w="med" len="med"/>
                      <a:tailEnd type="none" w="med" len="med"/>
                    </a:lnR>
                    <a:lnT w="6350" cap="flat" cmpd="sng" algn="ctr">
                      <a:solidFill>
                        <a:srgbClr val="DBE5F1"/>
                      </a:solidFill>
                      <a:prstDash val="solid"/>
                      <a:round/>
                      <a:headEnd type="none" w="med" len="med"/>
                      <a:tailEnd type="none" w="med" len="med"/>
                    </a:lnT>
                    <a:lnB w="6350" cap="flat" cmpd="sng" algn="ctr">
                      <a:solidFill>
                        <a:srgbClr val="DBE5F1"/>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86691">
                <a:tc>
                  <a:txBody>
                    <a:bodyPr/>
                    <a:lstStyle/>
                    <a:p>
                      <a:pPr algn="l" fontAlgn="b"/>
                      <a:r>
                        <a:rPr lang="en-US" sz="1200" b="0" i="0" u="none" strike="noStrike" dirty="0">
                          <a:solidFill>
                            <a:srgbClr val="000000"/>
                          </a:solidFill>
                          <a:latin typeface="Arial"/>
                        </a:rPr>
                        <a:t>23-May-2012</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BE5F1"/>
                    </a:solidFill>
                  </a:tcPr>
                </a:tc>
                <a:tc>
                  <a:txBody>
                    <a:bodyPr/>
                    <a:lstStyle/>
                    <a:p>
                      <a:pPr algn="l" fontAlgn="b"/>
                      <a:r>
                        <a:rPr lang="en-US" sz="1200" b="0" i="0" u="none" strike="noStrike">
                          <a:solidFill>
                            <a:srgbClr val="000000"/>
                          </a:solidFill>
                          <a:latin typeface="Arial"/>
                        </a:rPr>
                        <a:t>$1,882.00</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BE5F1"/>
                    </a:solidFill>
                  </a:tcPr>
                </a:tc>
                <a:tc>
                  <a:txBody>
                    <a:bodyPr/>
                    <a:lstStyle/>
                    <a:p>
                      <a:pPr algn="l" fontAlgn="b"/>
                      <a:r>
                        <a:rPr lang="en-US" sz="1200" b="0" i="0" u="none" strike="noStrike">
                          <a:solidFill>
                            <a:srgbClr val="000000"/>
                          </a:solidFill>
                          <a:latin typeface="Arial"/>
                        </a:rPr>
                        <a:t>US TREASURY 303</a:t>
                      </a:r>
                    </a:p>
                  </a:txBody>
                  <a:tcPr marL="7374" marR="7374" marT="7374" marB="0" anchor="b">
                    <a:lnL>
                      <a:noFill/>
                    </a:lnL>
                    <a:lnR>
                      <a:noFill/>
                    </a:lnR>
                    <a:lnT w="6350" cap="flat" cmpd="sng" algn="ctr">
                      <a:solidFill>
                        <a:srgbClr val="DBE5F1"/>
                      </a:solidFill>
                      <a:prstDash val="solid"/>
                      <a:round/>
                      <a:headEnd type="none" w="med" len="med"/>
                      <a:tailEnd type="none" w="med" len="med"/>
                    </a:lnT>
                    <a:lnB w="6350" cap="flat" cmpd="sng" algn="ctr">
                      <a:solidFill>
                        <a:srgbClr val="DBE5F1"/>
                      </a:solidFill>
                      <a:prstDash val="solid"/>
                      <a:round/>
                      <a:headEnd type="none" w="med" len="med"/>
                      <a:tailEnd type="none" w="med" len="med"/>
                    </a:lnB>
                    <a:solidFill>
                      <a:srgbClr val="DBE5F1"/>
                    </a:solidFill>
                  </a:tcPr>
                </a:tc>
                <a:extLst>
                  <a:ext uri="{0D108BD9-81ED-4DB2-BD59-A6C34878D82A}">
                    <a16:rowId xmlns:a16="http://schemas.microsoft.com/office/drawing/2014/main" val="10015"/>
                  </a:ext>
                </a:extLst>
              </a:tr>
              <a:tr h="362731">
                <a:tc>
                  <a:txBody>
                    <a:bodyPr/>
                    <a:lstStyle/>
                    <a:p>
                      <a:pPr algn="l" fontAlgn="b"/>
                      <a:r>
                        <a:rPr lang="en-US" sz="1200" b="0" i="0" u="none" strike="noStrike">
                          <a:solidFill>
                            <a:srgbClr val="000000"/>
                          </a:solidFill>
                          <a:latin typeface="Arial"/>
                        </a:rPr>
                        <a:t>22-May-2012</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DBE5F1"/>
                      </a:solidFill>
                      <a:prstDash val="solid"/>
                      <a:round/>
                      <a:headEnd type="none" w="med" len="med"/>
                      <a:tailEnd type="none" w="med" len="med"/>
                    </a:lnB>
                  </a:tcPr>
                </a:tc>
                <a:tc>
                  <a:txBody>
                    <a:bodyPr/>
                    <a:lstStyle/>
                    <a:p>
                      <a:pPr algn="l" fontAlgn="b"/>
                      <a:r>
                        <a:rPr lang="en-US" sz="1200" b="0" i="0" u="none" strike="noStrike">
                          <a:solidFill>
                            <a:srgbClr val="000000"/>
                          </a:solidFill>
                          <a:latin typeface="Arial"/>
                        </a:rPr>
                        <a:t>($2,707.03)</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DBE5F1"/>
                      </a:solidFill>
                      <a:prstDash val="solid"/>
                      <a:round/>
                      <a:headEnd type="none" w="med" len="med"/>
                      <a:tailEnd type="none" w="med" len="med"/>
                    </a:lnB>
                  </a:tcPr>
                </a:tc>
                <a:tc>
                  <a:txBody>
                    <a:bodyPr/>
                    <a:lstStyle/>
                    <a:p>
                      <a:pPr algn="l" fontAlgn="b"/>
                      <a:r>
                        <a:rPr lang="en-US" sz="1200" b="0" i="0" u="none" strike="noStrike">
                          <a:solidFill>
                            <a:srgbClr val="000000"/>
                          </a:solidFill>
                          <a:latin typeface="Inherit"/>
                        </a:rPr>
                        <a:t>Cash Withdrawal</a:t>
                      </a:r>
                    </a:p>
                  </a:txBody>
                  <a:tcPr marL="7374" marR="7374" marT="7374" marB="0" anchor="b">
                    <a:lnL w="6350" cap="flat" cmpd="sng" algn="ctr">
                      <a:noFill/>
                      <a:prstDash val="solid"/>
                      <a:round/>
                      <a:headEnd type="none" w="med" len="med"/>
                      <a:tailEnd type="none" w="med" len="med"/>
                    </a:lnL>
                    <a:lnR w="6350" cap="flat" cmpd="sng" algn="ctr">
                      <a:solidFill>
                        <a:srgbClr val="DBE5F1"/>
                      </a:solidFill>
                      <a:prstDash val="solid"/>
                      <a:round/>
                      <a:headEnd type="none" w="med" len="med"/>
                      <a:tailEnd type="none" w="med" len="med"/>
                    </a:lnR>
                    <a:lnT w="6350" cap="flat" cmpd="sng" algn="ctr">
                      <a:solidFill>
                        <a:srgbClr val="DBE5F1"/>
                      </a:solidFill>
                      <a:prstDash val="solid"/>
                      <a:round/>
                      <a:headEnd type="none" w="med" len="med"/>
                      <a:tailEnd type="none" w="med" len="med"/>
                    </a:lnT>
                    <a:lnB w="6350" cap="flat" cmpd="sng" algn="ctr">
                      <a:solidFill>
                        <a:srgbClr val="DBE5F1"/>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86691">
                <a:tc>
                  <a:txBody>
                    <a:bodyPr/>
                    <a:lstStyle/>
                    <a:p>
                      <a:pPr algn="l" fontAlgn="b"/>
                      <a:r>
                        <a:rPr lang="en-US" sz="1200" b="0" i="0" u="none" strike="noStrike">
                          <a:solidFill>
                            <a:srgbClr val="000000"/>
                          </a:solidFill>
                          <a:latin typeface="Arial"/>
                        </a:rPr>
                        <a:t>22-May-2012</a:t>
                      </a:r>
                    </a:p>
                  </a:txBody>
                  <a:tcPr marL="7374" marR="7374" marT="7374" marB="0" anchor="b">
                    <a:lnL w="6350" cap="flat" cmpd="sng" algn="ctr">
                      <a:solidFill>
                        <a:srgbClr val="DBE5F1"/>
                      </a:solidFill>
                      <a:prstDash val="solid"/>
                      <a:round/>
                      <a:headEnd type="none" w="med" len="med"/>
                      <a:tailEnd type="none" w="med" len="med"/>
                    </a:lnL>
                    <a:lnR w="6350" cap="flat" cmpd="sng" algn="ctr">
                      <a:solidFill>
                        <a:srgbClr val="DBE5F1"/>
                      </a:solidFill>
                      <a:prstDash val="solid"/>
                      <a:round/>
                      <a:headEnd type="none" w="med" len="med"/>
                      <a:tailEnd type="none" w="med" len="med"/>
                    </a:lnR>
                    <a:lnT w="6350" cap="flat" cmpd="sng" algn="ctr">
                      <a:solidFill>
                        <a:srgbClr val="DBE5F1"/>
                      </a:solidFill>
                      <a:prstDash val="solid"/>
                      <a:round/>
                      <a:headEnd type="none" w="med" len="med"/>
                      <a:tailEnd type="none" w="med" len="med"/>
                    </a:lnT>
                    <a:lnB w="6350" cap="flat" cmpd="sng" algn="ctr">
                      <a:solidFill>
                        <a:srgbClr val="DBE5F1"/>
                      </a:solidFill>
                      <a:prstDash val="solid"/>
                      <a:round/>
                      <a:headEnd type="none" w="med" len="med"/>
                      <a:tailEnd type="none" w="med" len="med"/>
                    </a:lnB>
                    <a:solidFill>
                      <a:srgbClr val="DBE5F1"/>
                    </a:solidFill>
                  </a:tcPr>
                </a:tc>
                <a:tc>
                  <a:txBody>
                    <a:bodyPr/>
                    <a:lstStyle/>
                    <a:p>
                      <a:pPr algn="l" fontAlgn="b"/>
                      <a:r>
                        <a:rPr lang="en-US" sz="1200" b="0" i="0" u="none" strike="noStrike">
                          <a:solidFill>
                            <a:srgbClr val="000000"/>
                          </a:solidFill>
                          <a:latin typeface="Arial"/>
                        </a:rPr>
                        <a:t>$2,932.03</a:t>
                      </a:r>
                    </a:p>
                  </a:txBody>
                  <a:tcPr marL="7374" marR="7374" marT="7374" marB="0" anchor="b">
                    <a:lnL w="6350" cap="flat" cmpd="sng" algn="ctr">
                      <a:solidFill>
                        <a:srgbClr val="DBE5F1"/>
                      </a:solidFill>
                      <a:prstDash val="solid"/>
                      <a:round/>
                      <a:headEnd type="none" w="med" len="med"/>
                      <a:tailEnd type="none" w="med" len="med"/>
                    </a:lnL>
                    <a:lnR w="6350" cap="flat" cmpd="sng" algn="ctr">
                      <a:solidFill>
                        <a:srgbClr val="DBE5F1"/>
                      </a:solidFill>
                      <a:prstDash val="solid"/>
                      <a:round/>
                      <a:headEnd type="none" w="med" len="med"/>
                      <a:tailEnd type="none" w="med" len="med"/>
                    </a:lnR>
                    <a:lnT w="6350" cap="flat" cmpd="sng" algn="ctr">
                      <a:solidFill>
                        <a:srgbClr val="DBE5F1"/>
                      </a:solidFill>
                      <a:prstDash val="solid"/>
                      <a:round/>
                      <a:headEnd type="none" w="med" len="med"/>
                      <a:tailEnd type="none" w="med" len="med"/>
                    </a:lnT>
                    <a:lnB w="6350" cap="flat" cmpd="sng" algn="ctr">
                      <a:solidFill>
                        <a:srgbClr val="DBE5F1"/>
                      </a:solidFill>
                      <a:prstDash val="solid"/>
                      <a:round/>
                      <a:headEnd type="none" w="med" len="med"/>
                      <a:tailEnd type="none" w="med" len="med"/>
                    </a:lnB>
                    <a:solidFill>
                      <a:srgbClr val="DBE5F1"/>
                    </a:solidFill>
                  </a:tcPr>
                </a:tc>
                <a:tc>
                  <a:txBody>
                    <a:bodyPr/>
                    <a:lstStyle/>
                    <a:p>
                      <a:pPr algn="l" fontAlgn="b"/>
                      <a:r>
                        <a:rPr lang="en-US" sz="1200" b="0" i="0" u="none" strike="noStrike">
                          <a:solidFill>
                            <a:srgbClr val="000000"/>
                          </a:solidFill>
                          <a:latin typeface="Arial"/>
                        </a:rPr>
                        <a:t>IRA Early Redemption</a:t>
                      </a:r>
                    </a:p>
                  </a:txBody>
                  <a:tcPr marL="7374" marR="7374" marT="7374" marB="0" anchor="b">
                    <a:lnL w="6350" cap="flat" cmpd="sng" algn="ctr">
                      <a:solidFill>
                        <a:srgbClr val="DBE5F1"/>
                      </a:solidFill>
                      <a:prstDash val="solid"/>
                      <a:round/>
                      <a:headEnd type="none" w="med" len="med"/>
                      <a:tailEnd type="none" w="med" len="med"/>
                    </a:lnL>
                    <a:lnR w="6350" cap="flat" cmpd="sng" algn="ctr">
                      <a:solidFill>
                        <a:srgbClr val="DBE5F1"/>
                      </a:solidFill>
                      <a:prstDash val="solid"/>
                      <a:round/>
                      <a:headEnd type="none" w="med" len="med"/>
                      <a:tailEnd type="none" w="med" len="med"/>
                    </a:lnR>
                    <a:lnT w="6350" cap="flat" cmpd="sng" algn="ctr">
                      <a:solidFill>
                        <a:srgbClr val="DBE5F1"/>
                      </a:solidFill>
                      <a:prstDash val="solid"/>
                      <a:round/>
                      <a:headEnd type="none" w="med" len="med"/>
                      <a:tailEnd type="none" w="med" len="med"/>
                    </a:lnT>
                    <a:lnB w="6350" cap="flat" cmpd="sng" algn="ctr">
                      <a:solidFill>
                        <a:srgbClr val="DBE5F1"/>
                      </a:solidFill>
                      <a:prstDash val="solid"/>
                      <a:round/>
                      <a:headEnd type="none" w="med" len="med"/>
                      <a:tailEnd type="none" w="med" len="med"/>
                    </a:lnB>
                    <a:solidFill>
                      <a:srgbClr val="DBE5F1"/>
                    </a:solidFill>
                  </a:tcPr>
                </a:tc>
                <a:extLst>
                  <a:ext uri="{0D108BD9-81ED-4DB2-BD59-A6C34878D82A}">
                    <a16:rowId xmlns:a16="http://schemas.microsoft.com/office/drawing/2014/main" val="10017"/>
                  </a:ext>
                </a:extLst>
              </a:tr>
              <a:tr h="362731">
                <a:tc>
                  <a:txBody>
                    <a:bodyPr/>
                    <a:lstStyle/>
                    <a:p>
                      <a:pPr algn="l" fontAlgn="b"/>
                      <a:r>
                        <a:rPr lang="en-US" sz="1200" b="0" i="0" u="none" strike="noStrike">
                          <a:solidFill>
                            <a:srgbClr val="000000"/>
                          </a:solidFill>
                          <a:latin typeface="Arial"/>
                        </a:rPr>
                        <a:t>18-Apr-12</a:t>
                      </a:r>
                    </a:p>
                  </a:txBody>
                  <a:tcPr marL="7374" marR="7374" marT="7374" marB="0" anchor="b">
                    <a:lnL w="6350" cap="flat" cmpd="sng" algn="ctr">
                      <a:solidFill>
                        <a:srgbClr val="DBE5F1"/>
                      </a:solidFill>
                      <a:prstDash val="solid"/>
                      <a:round/>
                      <a:headEnd type="none" w="med" len="med"/>
                      <a:tailEnd type="none" w="med" len="med"/>
                    </a:lnL>
                    <a:lnR w="6350" cap="flat" cmpd="sng" algn="ctr">
                      <a:solidFill>
                        <a:srgbClr val="DBE5F1"/>
                      </a:solidFill>
                      <a:prstDash val="solid"/>
                      <a:round/>
                      <a:headEnd type="none" w="med" len="med"/>
                      <a:tailEnd type="none" w="med" len="med"/>
                    </a:lnR>
                    <a:lnT w="6350" cap="flat" cmpd="sng" algn="ctr">
                      <a:solidFill>
                        <a:srgbClr val="DBE5F1"/>
                      </a:solidFill>
                      <a:prstDash val="solid"/>
                      <a:round/>
                      <a:headEnd type="none" w="med" len="med"/>
                      <a:tailEnd type="none" w="med" len="med"/>
                    </a:lnT>
                    <a:lnB w="6350" cap="flat" cmpd="sng" algn="ctr">
                      <a:solidFill>
                        <a:srgbClr val="DBE5F1"/>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latin typeface="Arial"/>
                        </a:rPr>
                        <a:t>($3,400.00)</a:t>
                      </a:r>
                    </a:p>
                  </a:txBody>
                  <a:tcPr marL="7374" marR="7374" marT="7374" marB="0" anchor="b">
                    <a:lnL w="6350" cap="flat" cmpd="sng" algn="ctr">
                      <a:solidFill>
                        <a:srgbClr val="DBE5F1"/>
                      </a:solidFill>
                      <a:prstDash val="solid"/>
                      <a:round/>
                      <a:headEnd type="none" w="med" len="med"/>
                      <a:tailEnd type="none" w="med" len="med"/>
                    </a:lnL>
                    <a:lnR w="6350" cap="flat" cmpd="sng" algn="ctr">
                      <a:solidFill>
                        <a:srgbClr val="DBE5F1"/>
                      </a:solidFill>
                      <a:prstDash val="solid"/>
                      <a:round/>
                      <a:headEnd type="none" w="med" len="med"/>
                      <a:tailEnd type="none" w="med" len="med"/>
                    </a:lnR>
                    <a:lnT w="6350" cap="flat" cmpd="sng" algn="ctr">
                      <a:solidFill>
                        <a:srgbClr val="DBE5F1"/>
                      </a:solidFill>
                      <a:prstDash val="solid"/>
                      <a:round/>
                      <a:headEnd type="none" w="med" len="med"/>
                      <a:tailEnd type="none" w="med" len="med"/>
                    </a:lnT>
                    <a:lnB w="6350" cap="flat" cmpd="sng" algn="ctr">
                      <a:solidFill>
                        <a:srgbClr val="DBE5F1"/>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latin typeface="Inherit"/>
                        </a:rPr>
                        <a:t>Cash Withdrawal</a:t>
                      </a:r>
                    </a:p>
                  </a:txBody>
                  <a:tcPr marL="7374" marR="7374" marT="7374" marB="0" anchor="b">
                    <a:lnL w="6350" cap="flat" cmpd="sng" algn="ctr">
                      <a:solidFill>
                        <a:srgbClr val="DBE5F1"/>
                      </a:solidFill>
                      <a:prstDash val="solid"/>
                      <a:round/>
                      <a:headEnd type="none" w="med" len="med"/>
                      <a:tailEnd type="none" w="med" len="med"/>
                    </a:lnL>
                    <a:lnR w="6350" cap="flat" cmpd="sng" algn="ctr">
                      <a:solidFill>
                        <a:srgbClr val="DBE5F1"/>
                      </a:solidFill>
                      <a:prstDash val="solid"/>
                      <a:round/>
                      <a:headEnd type="none" w="med" len="med"/>
                      <a:tailEnd type="none" w="med" len="med"/>
                    </a:lnR>
                    <a:lnT w="6350" cap="flat" cmpd="sng" algn="ctr">
                      <a:solidFill>
                        <a:srgbClr val="DBE5F1"/>
                      </a:solidFill>
                      <a:prstDash val="solid"/>
                      <a:round/>
                      <a:headEnd type="none" w="med" len="med"/>
                      <a:tailEnd type="none" w="med" len="med"/>
                    </a:lnT>
                    <a:lnB w="6350" cap="flat" cmpd="sng" algn="ctr">
                      <a:solidFill>
                        <a:srgbClr val="DBE5F1"/>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86691">
                <a:tc>
                  <a:txBody>
                    <a:bodyPr/>
                    <a:lstStyle/>
                    <a:p>
                      <a:pPr algn="l" fontAlgn="b"/>
                      <a:r>
                        <a:rPr lang="en-US" sz="1200" b="0" i="0" u="none" strike="noStrike">
                          <a:solidFill>
                            <a:srgbClr val="000000"/>
                          </a:solidFill>
                          <a:latin typeface="Arial"/>
                        </a:rPr>
                        <a:t>18-Apr-12</a:t>
                      </a:r>
                    </a:p>
                  </a:txBody>
                  <a:tcPr marL="7374" marR="7374" marT="7374" marB="0" anchor="b">
                    <a:lnL w="6350" cap="flat" cmpd="sng" algn="ctr">
                      <a:solidFill>
                        <a:srgbClr val="DBE5F1"/>
                      </a:solidFill>
                      <a:prstDash val="solid"/>
                      <a:round/>
                      <a:headEnd type="none" w="med" len="med"/>
                      <a:tailEnd type="none" w="med" len="med"/>
                    </a:lnL>
                    <a:lnR w="6350" cap="flat" cmpd="sng" algn="ctr">
                      <a:solidFill>
                        <a:srgbClr val="DBE5F1"/>
                      </a:solidFill>
                      <a:prstDash val="solid"/>
                      <a:round/>
                      <a:headEnd type="none" w="med" len="med"/>
                      <a:tailEnd type="none" w="med" len="med"/>
                    </a:lnR>
                    <a:lnT w="6350" cap="flat" cmpd="sng" algn="ctr">
                      <a:solidFill>
                        <a:srgbClr val="DBE5F1"/>
                      </a:solidFill>
                      <a:prstDash val="solid"/>
                      <a:round/>
                      <a:headEnd type="none" w="med" len="med"/>
                      <a:tailEnd type="none" w="med" len="med"/>
                    </a:lnT>
                    <a:lnB w="6350" cap="flat" cmpd="sng" algn="ctr">
                      <a:solidFill>
                        <a:srgbClr val="DBE5F1"/>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latin typeface="Arial"/>
                        </a:rPr>
                        <a:t>$3,770.13 </a:t>
                      </a:r>
                    </a:p>
                  </a:txBody>
                  <a:tcPr marL="7374" marR="7374" marT="7374" marB="0" anchor="b">
                    <a:lnL w="6350" cap="flat" cmpd="sng" algn="ctr">
                      <a:solidFill>
                        <a:srgbClr val="DBE5F1"/>
                      </a:solidFill>
                      <a:prstDash val="solid"/>
                      <a:round/>
                      <a:headEnd type="none" w="med" len="med"/>
                      <a:tailEnd type="none" w="med" len="med"/>
                    </a:lnL>
                    <a:lnR w="6350" cap="flat" cmpd="sng" algn="ctr">
                      <a:solidFill>
                        <a:srgbClr val="DBE5F1"/>
                      </a:solidFill>
                      <a:prstDash val="solid"/>
                      <a:round/>
                      <a:headEnd type="none" w="med" len="med"/>
                      <a:tailEnd type="none" w="med" len="med"/>
                    </a:lnR>
                    <a:lnT w="6350" cap="flat" cmpd="sng" algn="ctr">
                      <a:solidFill>
                        <a:srgbClr val="DBE5F1"/>
                      </a:solidFill>
                      <a:prstDash val="solid"/>
                      <a:round/>
                      <a:headEnd type="none" w="med" len="med"/>
                      <a:tailEnd type="none" w="med" len="med"/>
                    </a:lnT>
                    <a:lnB w="6350" cap="flat" cmpd="sng" algn="ctr">
                      <a:solidFill>
                        <a:srgbClr val="DBE5F1"/>
                      </a:solidFill>
                      <a:prstDash val="solid"/>
                      <a:round/>
                      <a:headEnd type="none" w="med" len="med"/>
                      <a:tailEnd type="none" w="med" len="med"/>
                    </a:lnB>
                    <a:solidFill>
                      <a:srgbClr val="FFFFFF"/>
                    </a:solidFill>
                  </a:tcPr>
                </a:tc>
                <a:tc>
                  <a:txBody>
                    <a:bodyPr/>
                    <a:lstStyle/>
                    <a:p>
                      <a:pPr algn="l" fontAlgn="b"/>
                      <a:r>
                        <a:rPr lang="en-US" sz="1200" b="0" i="0" u="none" strike="noStrike" dirty="0">
                          <a:solidFill>
                            <a:srgbClr val="000000"/>
                          </a:solidFill>
                          <a:latin typeface="Inherit"/>
                        </a:rPr>
                        <a:t>Close Savings </a:t>
                      </a:r>
                      <a:r>
                        <a:rPr lang="en-US" sz="1200" b="0" i="0" u="none" strike="noStrike" dirty="0" err="1">
                          <a:solidFill>
                            <a:srgbClr val="000000"/>
                          </a:solidFill>
                          <a:latin typeface="Inherit"/>
                        </a:rPr>
                        <a:t>Accnt</a:t>
                      </a:r>
                      <a:endParaRPr lang="en-US" sz="1200" b="0" i="0" u="none" strike="noStrike" dirty="0">
                        <a:solidFill>
                          <a:srgbClr val="000000"/>
                        </a:solidFill>
                        <a:latin typeface="Inherit"/>
                      </a:endParaRPr>
                    </a:p>
                  </a:txBody>
                  <a:tcPr marL="7374" marR="7374" marT="7374" marB="0" anchor="b">
                    <a:lnL w="6350" cap="flat" cmpd="sng" algn="ctr">
                      <a:solidFill>
                        <a:srgbClr val="DBE5F1"/>
                      </a:solidFill>
                      <a:prstDash val="solid"/>
                      <a:round/>
                      <a:headEnd type="none" w="med" len="med"/>
                      <a:tailEnd type="none" w="med" len="med"/>
                    </a:lnL>
                    <a:lnR w="6350" cap="flat" cmpd="sng" algn="ctr">
                      <a:solidFill>
                        <a:srgbClr val="DBE5F1"/>
                      </a:solidFill>
                      <a:prstDash val="solid"/>
                      <a:round/>
                      <a:headEnd type="none" w="med" len="med"/>
                      <a:tailEnd type="none" w="med" len="med"/>
                    </a:lnR>
                    <a:lnT w="6350" cap="flat" cmpd="sng" algn="ctr">
                      <a:solidFill>
                        <a:srgbClr val="DBE5F1"/>
                      </a:solidFill>
                      <a:prstDash val="solid"/>
                      <a:round/>
                      <a:headEnd type="none" w="med" len="med"/>
                      <a:tailEnd type="none" w="med" len="med"/>
                    </a:lnT>
                    <a:lnB w="6350" cap="flat" cmpd="sng" algn="ctr">
                      <a:solidFill>
                        <a:srgbClr val="DBE5F1"/>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362731">
                <a:tc>
                  <a:txBody>
                    <a:bodyPr/>
                    <a:lstStyle/>
                    <a:p>
                      <a:pPr algn="l" fontAlgn="b"/>
                      <a:endParaRPr lang="en-US" sz="1200" b="0" i="0" u="none" strike="noStrike" dirty="0">
                        <a:solidFill>
                          <a:srgbClr val="000000"/>
                        </a:solidFill>
                        <a:latin typeface="Arial"/>
                      </a:endParaRPr>
                    </a:p>
                  </a:txBody>
                  <a:tcPr marL="7374" marR="7374" marT="7374" marB="0" anchor="b">
                    <a:lnL>
                      <a:noFill/>
                    </a:lnL>
                    <a:lnR>
                      <a:noFill/>
                    </a:lnR>
                    <a:lnT w="6350" cap="flat" cmpd="sng" algn="ctr">
                      <a:solidFill>
                        <a:srgbClr val="DBE5F1"/>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Arial"/>
                      </a:endParaRPr>
                    </a:p>
                  </a:txBody>
                  <a:tcPr marL="7374" marR="7374" marT="7374" marB="0" anchor="b">
                    <a:lnL>
                      <a:noFill/>
                    </a:lnL>
                    <a:lnR>
                      <a:noFill/>
                    </a:lnR>
                    <a:lnT w="6350" cap="flat" cmpd="sng" algn="ctr">
                      <a:solidFill>
                        <a:srgbClr val="DBE5F1"/>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Arial"/>
                      </a:endParaRPr>
                    </a:p>
                  </a:txBody>
                  <a:tcPr marL="7374" marR="7374" marT="7374" marB="0" anchor="b">
                    <a:lnL>
                      <a:noFill/>
                    </a:lnL>
                    <a:lnR>
                      <a:noFill/>
                    </a:lnR>
                    <a:lnT w="6350" cap="flat" cmpd="sng" algn="ctr">
                      <a:solidFill>
                        <a:srgbClr val="DBE5F1"/>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10020"/>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srcRect l="15258" t="14947" r="50023" b="6050"/>
          <a:stretch>
            <a:fillRect/>
          </a:stretch>
        </p:blipFill>
        <p:spPr bwMode="auto">
          <a:xfrm>
            <a:off x="3048000" y="1524000"/>
            <a:ext cx="2819400" cy="32004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Forms on our Intranet</a:t>
            </a:r>
          </a:p>
        </p:txBody>
      </p:sp>
      <p:pic>
        <p:nvPicPr>
          <p:cNvPr id="3" name="Picture 2"/>
          <p:cNvPicPr/>
          <p:nvPr/>
        </p:nvPicPr>
        <p:blipFill>
          <a:blip r:embed="rId3" cstate="print"/>
          <a:srcRect l="41693" t="17158" r="21583" b="6702"/>
          <a:stretch>
            <a:fillRect/>
          </a:stretch>
        </p:blipFill>
        <p:spPr bwMode="auto">
          <a:xfrm rot="20073837">
            <a:off x="778284" y="2179136"/>
            <a:ext cx="3075342" cy="3253703"/>
          </a:xfrm>
          <a:prstGeom prst="rect">
            <a:avLst/>
          </a:prstGeom>
          <a:noFill/>
          <a:ln w="9525">
            <a:noFill/>
            <a:miter lim="800000"/>
            <a:headEnd/>
            <a:tailEnd/>
          </a:ln>
        </p:spPr>
      </p:pic>
      <p:pic>
        <p:nvPicPr>
          <p:cNvPr id="4" name="Picture 3"/>
          <p:cNvPicPr/>
          <p:nvPr/>
        </p:nvPicPr>
        <p:blipFill>
          <a:blip r:embed="rId4" cstate="print"/>
          <a:srcRect l="43051" t="17024" r="22930" b="7641"/>
          <a:stretch>
            <a:fillRect/>
          </a:stretch>
        </p:blipFill>
        <p:spPr bwMode="auto">
          <a:xfrm rot="999835">
            <a:off x="4998002" y="2172881"/>
            <a:ext cx="2976628" cy="3938564"/>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ASK QUESTIONS!!!</a:t>
            </a:r>
          </a:p>
        </p:txBody>
      </p:sp>
      <p:sp>
        <p:nvSpPr>
          <p:cNvPr id="3" name="TextBox 2"/>
          <p:cNvSpPr txBox="1"/>
          <p:nvPr/>
        </p:nvSpPr>
        <p:spPr>
          <a:xfrm>
            <a:off x="609600" y="1828800"/>
            <a:ext cx="7924800" cy="369331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Once the money is gone, I can’t do anything.</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Your customer will be more comfortable talking with you, in person, than with me when I call them on the phone. By then, it is probably too late.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something doesn’t seem right, give them the FBI Notice and the Pigeon Drop form, have them sign both, and provide them with a copy of each.  You can do this while you “buy” money from the vault to complete their withdrawal (even if you don’t need money).</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you still don’t think things are legitimate, refer them to the bank manager, take them into an office, or at least away from the teller line, and </a:t>
            </a:r>
            <a:r>
              <a:rPr lang="en-US" b="1" i="1" dirty="0">
                <a:latin typeface="Arial" panose="020B0604020202020204" pitchFamily="34" charset="0"/>
                <a:cs typeface="Arial" panose="020B0604020202020204" pitchFamily="34" charset="0"/>
              </a:rPr>
              <a:t>go over </a:t>
            </a:r>
            <a:r>
              <a:rPr lang="en-US" dirty="0">
                <a:latin typeface="Arial" panose="020B0604020202020204" pitchFamily="34" charset="0"/>
                <a:cs typeface="Arial" panose="020B0604020202020204" pitchFamily="34" charset="0"/>
              </a:rPr>
              <a:t>the FBI and Pigeon Drop forms.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TotalTime>
  <Words>1520</Words>
  <Application>Microsoft Office PowerPoint</Application>
  <PresentationFormat>On-screen Show (4:3)</PresentationFormat>
  <Paragraphs>115</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Inherit</vt:lpstr>
      <vt:lpstr>Office Theme</vt:lpstr>
      <vt:lpstr>My Father was Scammed – Bank’s Fault?</vt:lpstr>
      <vt:lpstr>Shawn and Jeff Mosch- Our Story - Scam Victims United</vt:lpstr>
      <vt:lpstr>Angry lottery-scam victim arrested</vt:lpstr>
      <vt:lpstr>Cybercrime Victim – No Help from Bank</vt:lpstr>
      <vt:lpstr>Can’t Happen Here?</vt:lpstr>
      <vt:lpstr>PowerPoint Presentation</vt:lpstr>
      <vt:lpstr>PowerPoint Presentation</vt:lpstr>
      <vt:lpstr>Forms on our Intranet</vt:lpstr>
      <vt:lpstr>ASK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Father was Scammed – Bank’s Fault?</dc:title>
  <dc:creator>debbyb</dc:creator>
  <cp:lastModifiedBy>Katie Reiser</cp:lastModifiedBy>
  <cp:revision>17</cp:revision>
  <dcterms:created xsi:type="dcterms:W3CDTF">2012-07-06T12:16:11Z</dcterms:created>
  <dcterms:modified xsi:type="dcterms:W3CDTF">2023-04-04T14:27:08Z</dcterms:modified>
</cp:coreProperties>
</file>