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7" r:id="rId2"/>
    <p:sldId id="257" r:id="rId3"/>
    <p:sldId id="258" r:id="rId4"/>
    <p:sldId id="259" r:id="rId5"/>
    <p:sldId id="261" r:id="rId6"/>
    <p:sldId id="262" r:id="rId7"/>
    <p:sldId id="264" r:id="rId8"/>
    <p:sldId id="265" r:id="rId9"/>
    <p:sldId id="266" r:id="rId10"/>
    <p:sldId id="263"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AE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30" autoAdjust="0"/>
  </p:normalViewPr>
  <p:slideViewPr>
    <p:cSldViewPr>
      <p:cViewPr varScale="1">
        <p:scale>
          <a:sx n="80" d="100"/>
          <a:sy n="80" d="100"/>
        </p:scale>
        <p:origin x="509"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959F711-FDC3-4CCE-8426-1B8C2BECCCBA}" type="datetimeFigureOut">
              <a:rPr lang="en-US" smtClean="0"/>
              <a:t>5/5/2023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95A437D-6A2F-4062-AE62-C267E52A0EFD}" type="slidenum">
              <a:rPr lang="en-US" smtClean="0"/>
              <a:t>‹#›</a:t>
            </a:fld>
            <a:endParaRPr lang="en-US"/>
          </a:p>
        </p:txBody>
      </p:sp>
    </p:spTree>
    <p:extLst>
      <p:ext uri="{BB962C8B-B14F-4D97-AF65-F5344CB8AC3E}">
        <p14:creationId xmlns:p14="http://schemas.microsoft.com/office/powerpoint/2010/main" val="2989623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5A437D-6A2F-4062-AE62-C267E52A0EFD}" type="slidenum">
              <a:rPr lang="en-US" smtClean="0"/>
              <a:t>5</a:t>
            </a:fld>
            <a:endParaRPr lang="en-US"/>
          </a:p>
        </p:txBody>
      </p:sp>
    </p:spTree>
    <p:extLst>
      <p:ext uri="{BB962C8B-B14F-4D97-AF65-F5344CB8AC3E}">
        <p14:creationId xmlns:p14="http://schemas.microsoft.com/office/powerpoint/2010/main" val="4179948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7C6E24-02DB-4956-A44B-421655821EC1}" type="datetimeFigureOut">
              <a:rPr lang="en-US" smtClean="0"/>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F1E78-CBBE-4016-BF75-C20CB288C04C}" type="slidenum">
              <a:rPr lang="en-US" smtClean="0"/>
              <a:t>‹#›</a:t>
            </a:fld>
            <a:endParaRPr lang="en-US"/>
          </a:p>
        </p:txBody>
      </p:sp>
    </p:spTree>
    <p:extLst>
      <p:ext uri="{BB962C8B-B14F-4D97-AF65-F5344CB8AC3E}">
        <p14:creationId xmlns:p14="http://schemas.microsoft.com/office/powerpoint/2010/main" val="1732522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7C6E24-02DB-4956-A44B-421655821EC1}" type="datetimeFigureOut">
              <a:rPr lang="en-US" smtClean="0"/>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F1E78-CBBE-4016-BF75-C20CB288C04C}" type="slidenum">
              <a:rPr lang="en-US" smtClean="0"/>
              <a:t>‹#›</a:t>
            </a:fld>
            <a:endParaRPr lang="en-US"/>
          </a:p>
        </p:txBody>
      </p:sp>
    </p:spTree>
    <p:extLst>
      <p:ext uri="{BB962C8B-B14F-4D97-AF65-F5344CB8AC3E}">
        <p14:creationId xmlns:p14="http://schemas.microsoft.com/office/powerpoint/2010/main" val="3931404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7C6E24-02DB-4956-A44B-421655821EC1}" type="datetimeFigureOut">
              <a:rPr lang="en-US" smtClean="0"/>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F1E78-CBBE-4016-BF75-C20CB288C04C}" type="slidenum">
              <a:rPr lang="en-US" smtClean="0"/>
              <a:t>‹#›</a:t>
            </a:fld>
            <a:endParaRPr lang="en-US"/>
          </a:p>
        </p:txBody>
      </p:sp>
    </p:spTree>
    <p:extLst>
      <p:ext uri="{BB962C8B-B14F-4D97-AF65-F5344CB8AC3E}">
        <p14:creationId xmlns:p14="http://schemas.microsoft.com/office/powerpoint/2010/main" val="3782727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7C6E24-02DB-4956-A44B-421655821EC1}" type="datetimeFigureOut">
              <a:rPr lang="en-US" smtClean="0"/>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F1E78-CBBE-4016-BF75-C20CB288C04C}" type="slidenum">
              <a:rPr lang="en-US" smtClean="0"/>
              <a:t>‹#›</a:t>
            </a:fld>
            <a:endParaRPr lang="en-US"/>
          </a:p>
        </p:txBody>
      </p:sp>
    </p:spTree>
    <p:extLst>
      <p:ext uri="{BB962C8B-B14F-4D97-AF65-F5344CB8AC3E}">
        <p14:creationId xmlns:p14="http://schemas.microsoft.com/office/powerpoint/2010/main" val="3545424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7C6E24-02DB-4956-A44B-421655821EC1}" type="datetimeFigureOut">
              <a:rPr lang="en-US" smtClean="0"/>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F1E78-CBBE-4016-BF75-C20CB288C04C}" type="slidenum">
              <a:rPr lang="en-US" smtClean="0"/>
              <a:t>‹#›</a:t>
            </a:fld>
            <a:endParaRPr lang="en-US"/>
          </a:p>
        </p:txBody>
      </p:sp>
    </p:spTree>
    <p:extLst>
      <p:ext uri="{BB962C8B-B14F-4D97-AF65-F5344CB8AC3E}">
        <p14:creationId xmlns:p14="http://schemas.microsoft.com/office/powerpoint/2010/main" val="3426960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7C6E24-02DB-4956-A44B-421655821EC1}" type="datetimeFigureOut">
              <a:rPr lang="en-US" smtClean="0"/>
              <a:t>5/5/2023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F1E78-CBBE-4016-BF75-C20CB288C04C}" type="slidenum">
              <a:rPr lang="en-US" smtClean="0"/>
              <a:t>‹#›</a:t>
            </a:fld>
            <a:endParaRPr lang="en-US"/>
          </a:p>
        </p:txBody>
      </p:sp>
    </p:spTree>
    <p:extLst>
      <p:ext uri="{BB962C8B-B14F-4D97-AF65-F5344CB8AC3E}">
        <p14:creationId xmlns:p14="http://schemas.microsoft.com/office/powerpoint/2010/main" val="530313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7C6E24-02DB-4956-A44B-421655821EC1}" type="datetimeFigureOut">
              <a:rPr lang="en-US" smtClean="0"/>
              <a:t>5/5/2023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DF1E78-CBBE-4016-BF75-C20CB288C04C}" type="slidenum">
              <a:rPr lang="en-US" smtClean="0"/>
              <a:t>‹#›</a:t>
            </a:fld>
            <a:endParaRPr lang="en-US"/>
          </a:p>
        </p:txBody>
      </p:sp>
    </p:spTree>
    <p:extLst>
      <p:ext uri="{BB962C8B-B14F-4D97-AF65-F5344CB8AC3E}">
        <p14:creationId xmlns:p14="http://schemas.microsoft.com/office/powerpoint/2010/main" val="91662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7C6E24-02DB-4956-A44B-421655821EC1}" type="datetimeFigureOut">
              <a:rPr lang="en-US" smtClean="0"/>
              <a:t>5/5/2023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DF1E78-CBBE-4016-BF75-C20CB288C04C}" type="slidenum">
              <a:rPr lang="en-US" smtClean="0"/>
              <a:t>‹#›</a:t>
            </a:fld>
            <a:endParaRPr lang="en-US"/>
          </a:p>
        </p:txBody>
      </p:sp>
    </p:spTree>
    <p:extLst>
      <p:ext uri="{BB962C8B-B14F-4D97-AF65-F5344CB8AC3E}">
        <p14:creationId xmlns:p14="http://schemas.microsoft.com/office/powerpoint/2010/main" val="1549883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C6E24-02DB-4956-A44B-421655821EC1}" type="datetimeFigureOut">
              <a:rPr lang="en-US" smtClean="0"/>
              <a:t>5/5/2023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DF1E78-CBBE-4016-BF75-C20CB288C04C}" type="slidenum">
              <a:rPr lang="en-US" smtClean="0"/>
              <a:t>‹#›</a:t>
            </a:fld>
            <a:endParaRPr lang="en-US"/>
          </a:p>
        </p:txBody>
      </p:sp>
    </p:spTree>
    <p:extLst>
      <p:ext uri="{BB962C8B-B14F-4D97-AF65-F5344CB8AC3E}">
        <p14:creationId xmlns:p14="http://schemas.microsoft.com/office/powerpoint/2010/main" val="1159052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7C6E24-02DB-4956-A44B-421655821EC1}" type="datetimeFigureOut">
              <a:rPr lang="en-US" smtClean="0"/>
              <a:t>5/5/2023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F1E78-CBBE-4016-BF75-C20CB288C04C}" type="slidenum">
              <a:rPr lang="en-US" smtClean="0"/>
              <a:t>‹#›</a:t>
            </a:fld>
            <a:endParaRPr lang="en-US"/>
          </a:p>
        </p:txBody>
      </p:sp>
    </p:spTree>
    <p:extLst>
      <p:ext uri="{BB962C8B-B14F-4D97-AF65-F5344CB8AC3E}">
        <p14:creationId xmlns:p14="http://schemas.microsoft.com/office/powerpoint/2010/main" val="3828925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7C6E24-02DB-4956-A44B-421655821EC1}" type="datetimeFigureOut">
              <a:rPr lang="en-US" smtClean="0"/>
              <a:t>5/5/2023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F1E78-CBBE-4016-BF75-C20CB288C04C}" type="slidenum">
              <a:rPr lang="en-US" smtClean="0"/>
              <a:t>‹#›</a:t>
            </a:fld>
            <a:endParaRPr lang="en-US"/>
          </a:p>
        </p:txBody>
      </p:sp>
    </p:spTree>
    <p:extLst>
      <p:ext uri="{BB962C8B-B14F-4D97-AF65-F5344CB8AC3E}">
        <p14:creationId xmlns:p14="http://schemas.microsoft.com/office/powerpoint/2010/main" val="2591130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C6E24-02DB-4956-A44B-421655821EC1}" type="datetimeFigureOut">
              <a:rPr lang="en-US" smtClean="0"/>
              <a:t>5/5/2023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F1E78-CBBE-4016-BF75-C20CB288C04C}" type="slidenum">
              <a:rPr lang="en-US" smtClean="0"/>
              <a:t>‹#›</a:t>
            </a:fld>
            <a:endParaRPr lang="en-US"/>
          </a:p>
        </p:txBody>
      </p:sp>
    </p:spTree>
    <p:extLst>
      <p:ext uri="{BB962C8B-B14F-4D97-AF65-F5344CB8AC3E}">
        <p14:creationId xmlns:p14="http://schemas.microsoft.com/office/powerpoint/2010/main" val="2159393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56E9E7-2DF3-8970-EB1D-062D1A75AFF4}"/>
              </a:ext>
            </a:extLst>
          </p:cNvPr>
          <p:cNvSpPr>
            <a:spLocks noGrp="1"/>
          </p:cNvSpPr>
          <p:nvPr>
            <p:ph idx="4294967295"/>
          </p:nvPr>
        </p:nvSpPr>
        <p:spPr>
          <a:xfrm>
            <a:off x="0" y="1600200"/>
            <a:ext cx="9144000" cy="4525963"/>
          </a:xfrm>
        </p:spPr>
        <p:txBody>
          <a:bodyPr>
            <a:normAutofit/>
          </a:bodyPr>
          <a:lstStyle/>
          <a:p>
            <a:pPr marL="0" indent="0" algn="ctr">
              <a:buNone/>
            </a:pPr>
            <a:r>
              <a:rPr lang="en-US" sz="4800" b="1" dirty="0">
                <a:latin typeface="Arial" panose="020B0604020202020204" pitchFamily="34" charset="0"/>
                <a:cs typeface="Arial" panose="020B0604020202020204" pitchFamily="34" charset="0"/>
              </a:rPr>
              <a:t>You Might Be a Sovereign Citizen If…</a:t>
            </a:r>
          </a:p>
        </p:txBody>
      </p:sp>
      <p:pic>
        <p:nvPicPr>
          <p:cNvPr id="4" name="Picture 3" descr="Shape, rectangle&#10;&#10;Description automatically generated">
            <a:extLst>
              <a:ext uri="{FF2B5EF4-FFF2-40B4-BE49-F238E27FC236}">
                <a16:creationId xmlns:a16="http://schemas.microsoft.com/office/drawing/2014/main" id="{DB37ABE8-9605-2F93-2169-EAF20EEB25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214313"/>
            <a:ext cx="7213600" cy="1263650"/>
          </a:xfrm>
          <a:prstGeom prst="rect">
            <a:avLst/>
          </a:prstGeom>
        </p:spPr>
      </p:pic>
      <p:sp>
        <p:nvSpPr>
          <p:cNvPr id="5" name="TextBox 4">
            <a:extLst>
              <a:ext uri="{FF2B5EF4-FFF2-40B4-BE49-F238E27FC236}">
                <a16:creationId xmlns:a16="http://schemas.microsoft.com/office/drawing/2014/main" id="{6C3B58F7-1F11-5C04-0350-E5BBB13A046B}"/>
              </a:ext>
            </a:extLst>
          </p:cNvPr>
          <p:cNvSpPr txBox="1"/>
          <p:nvPr/>
        </p:nvSpPr>
        <p:spPr>
          <a:xfrm>
            <a:off x="2438400" y="447278"/>
            <a:ext cx="3962400" cy="836126"/>
          </a:xfrm>
          <a:prstGeom prst="rect">
            <a:avLst/>
          </a:prstGeom>
          <a:noFill/>
        </p:spPr>
        <p:txBody>
          <a:bodyPr wrap="square" rtlCol="0">
            <a:spAutoFit/>
          </a:bodyPr>
          <a:lstStyle/>
          <a:p>
            <a:pPr marL="0" marR="0" algn="ctr">
              <a:lnSpc>
                <a:spcPts val="3600"/>
              </a:lnSpc>
              <a:spcBef>
                <a:spcPts val="0"/>
              </a:spcBef>
              <a:spcAft>
                <a:spcPts val="0"/>
              </a:spcAft>
            </a:pPr>
            <a:r>
              <a:rPr lang="en-US" sz="3400" b="1" dirty="0">
                <a:solidFill>
                  <a:srgbClr val="00539D"/>
                </a:solidFill>
                <a:effectLst>
                  <a:outerShdw blurRad="50800" dist="38100" dir="2700000" algn="tl">
                    <a:srgbClr val="000000">
                      <a:alpha val="40000"/>
                    </a:srgbClr>
                  </a:outerShdw>
                </a:effectLst>
                <a:latin typeface="Arial" panose="020B0604020202020204" pitchFamily="34" charset="0"/>
                <a:ea typeface="Arial" panose="020B0604020202020204" pitchFamily="34" charset="0"/>
                <a:cs typeface="Arial" panose="020B0604020202020204" pitchFamily="34" charset="0"/>
              </a:rPr>
              <a:t>Best Practices</a:t>
            </a:r>
            <a:endParaRPr lang="en-US" sz="3400" dirty="0">
              <a:effectLst/>
              <a:latin typeface="Arial" panose="020B0604020202020204" pitchFamily="34" charset="0"/>
              <a:ea typeface="Arial" panose="020B0604020202020204" pitchFamily="34" charset="0"/>
              <a:cs typeface="Times New Roman" panose="02020603050405020304" pitchFamily="18" charset="0"/>
            </a:endParaRPr>
          </a:p>
          <a:p>
            <a:pPr marL="0" marR="0" algn="ctr">
              <a:lnSpc>
                <a:spcPts val="2200"/>
              </a:lnSpc>
              <a:spcBef>
                <a:spcPts val="0"/>
              </a:spcBef>
              <a:spcAft>
                <a:spcPts val="0"/>
              </a:spcAft>
            </a:pPr>
            <a:r>
              <a:rPr lang="en-US" sz="2000" b="1" dirty="0">
                <a:solidFill>
                  <a:srgbClr val="00539D"/>
                </a:solidFill>
                <a:effectLst>
                  <a:outerShdw blurRad="50800" dist="38100" dir="2700000" algn="tl">
                    <a:srgbClr val="000000">
                      <a:alpha val="40000"/>
                    </a:srgbClr>
                  </a:outerShdw>
                </a:effectLst>
                <a:latin typeface="Arial" panose="020B0604020202020204" pitchFamily="34" charset="0"/>
                <a:ea typeface="Arial" panose="020B0604020202020204" pitchFamily="34" charset="0"/>
                <a:cs typeface="Arial" panose="020B0604020202020204" pitchFamily="34" charset="0"/>
              </a:rPr>
              <a:t>L I B R A R Y</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621402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What to do if you think you are dealing with a Sovereign Citizen…</a:t>
            </a:r>
          </a:p>
        </p:txBody>
      </p:sp>
      <p:sp>
        <p:nvSpPr>
          <p:cNvPr id="3" name="Content Placeholder 2"/>
          <p:cNvSpPr txBox="1">
            <a:spLocks/>
          </p:cNvSpPr>
          <p:nvPr/>
        </p:nvSpPr>
        <p:spPr>
          <a:xfrm>
            <a:off x="457200" y="1600200"/>
            <a:ext cx="8229600" cy="4525963"/>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Don’t argue, try to rebut, or challenge them</a:t>
            </a:r>
          </a:p>
          <a:p>
            <a:r>
              <a:rPr lang="en-US" dirty="0">
                <a:latin typeface="Arial" panose="020B0604020202020204" pitchFamily="34" charset="0"/>
                <a:cs typeface="Arial" panose="020B0604020202020204" pitchFamily="34" charset="0"/>
              </a:rPr>
              <a:t>Do NOT allow any alterations to our signature cards, disclosures, or allow any account opening requirements to remain incomplete</a:t>
            </a:r>
          </a:p>
          <a:p>
            <a:r>
              <a:rPr lang="en-US" dirty="0">
                <a:latin typeface="Arial" panose="020B0604020202020204" pitchFamily="34" charset="0"/>
                <a:cs typeface="Arial" panose="020B0604020202020204" pitchFamily="34" charset="0"/>
              </a:rPr>
              <a:t>Politely, but firmly, advise that we are not going to establish an account for them. PERIOD. Don’t try and explain or reason with them. You won’t win!</a:t>
            </a:r>
          </a:p>
          <a:p>
            <a:r>
              <a:rPr lang="en-US" dirty="0">
                <a:latin typeface="Arial" panose="020B0604020202020204" pitchFamily="34" charset="0"/>
                <a:cs typeface="Arial" panose="020B0604020202020204" pitchFamily="34" charset="0"/>
              </a:rPr>
              <a:t>If they want to talk with someone else – give them my name and address</a:t>
            </a:r>
          </a:p>
          <a:p>
            <a:endParaRPr lang="en-US" dirty="0"/>
          </a:p>
          <a:p>
            <a:endParaRPr lang="en-US" dirty="0"/>
          </a:p>
        </p:txBody>
      </p:sp>
    </p:spTree>
    <p:extLst>
      <p:ext uri="{BB962C8B-B14F-4D97-AF65-F5344CB8AC3E}">
        <p14:creationId xmlns:p14="http://schemas.microsoft.com/office/powerpoint/2010/main" val="876086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20000"/>
          </a:bodyPr>
          <a:lstStyle/>
          <a:p>
            <a:r>
              <a:rPr lang="en-US" dirty="0">
                <a:latin typeface="Arial" panose="020B0604020202020204" pitchFamily="34" charset="0"/>
                <a:cs typeface="Arial" panose="020B0604020202020204" pitchFamily="34" charset="0"/>
              </a:rPr>
              <a:t>You don’t need license plates on your car because you’re traveling (a God given right) instead of driving (implies you are engaged in commerce)</a:t>
            </a:r>
          </a:p>
          <a:p>
            <a:r>
              <a:rPr lang="en-US" dirty="0">
                <a:latin typeface="Arial" panose="020B0604020202020204" pitchFamily="34" charset="0"/>
                <a:cs typeface="Arial" panose="020B0604020202020204" pitchFamily="34" charset="0"/>
              </a:rPr>
              <a:t>You endorse your checks with “DEPOSIT FOR CREDIT ON ACCOUNT OR EXCHANGE FOR NON-NEGOTIABLE FEDERAL RESERVE NOTES OF FACE VALUE” </a:t>
            </a:r>
          </a:p>
          <a:p>
            <a:r>
              <a:rPr lang="en-US" dirty="0">
                <a:latin typeface="Arial" panose="020B0604020202020204" pitchFamily="34" charset="0"/>
                <a:cs typeface="Arial" panose="020B0604020202020204" pitchFamily="34" charset="0"/>
              </a:rPr>
              <a:t>You sign your name and then write “Agent”</a:t>
            </a:r>
          </a:p>
          <a:p>
            <a:r>
              <a:rPr lang="en-US" dirty="0">
                <a:latin typeface="Arial" panose="020B0604020202020204" pitchFamily="34" charset="0"/>
                <a:cs typeface="Arial" panose="020B0604020202020204" pitchFamily="34" charset="0"/>
              </a:rPr>
              <a:t>You believe the government is simply a corporation and the only rules that apply are the UCC (Uniform Commercial Code)</a:t>
            </a:r>
          </a:p>
          <a:p>
            <a:endParaRPr lang="en-US" dirty="0"/>
          </a:p>
        </p:txBody>
      </p:sp>
    </p:spTree>
    <p:extLst>
      <p:ext uri="{BB962C8B-B14F-4D97-AF65-F5344CB8AC3E}">
        <p14:creationId xmlns:p14="http://schemas.microsoft.com/office/powerpoint/2010/main" val="3987070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533400"/>
            <a:ext cx="8229600" cy="5592763"/>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You know of David Wynn Miller.</a:t>
            </a:r>
          </a:p>
          <a:p>
            <a:r>
              <a:rPr lang="en-US" dirty="0">
                <a:latin typeface="Arial" panose="020B0604020202020204" pitchFamily="34" charset="0"/>
                <a:cs typeface="Arial" panose="020B0604020202020204" pitchFamily="34" charset="0"/>
              </a:rPr>
              <a:t>You write your name in all capital letters, using your straw man (who the government creates for each American)</a:t>
            </a:r>
          </a:p>
          <a:p>
            <a:r>
              <a:rPr lang="en-US" dirty="0">
                <a:latin typeface="Arial" panose="020B0604020202020204" pitchFamily="34" charset="0"/>
                <a:cs typeface="Arial" panose="020B0604020202020204" pitchFamily="34" charset="0"/>
              </a:rPr>
              <a:t>You revoked your Social Security Number, Driver’s License, Marriage License, Business Licenses, and insurance contracts</a:t>
            </a:r>
          </a:p>
          <a:p>
            <a:r>
              <a:rPr lang="en-US" dirty="0">
                <a:latin typeface="Arial" panose="020B0604020202020204" pitchFamily="34" charset="0"/>
                <a:cs typeface="Arial" panose="020B0604020202020204" pitchFamily="34" charset="0"/>
              </a:rPr>
              <a:t>You will not allow any US Mail to be delivered to your home (use of a ZIP code makes you a federal government employee)</a:t>
            </a:r>
          </a:p>
          <a:p>
            <a:endParaRPr lang="en-US" dirty="0"/>
          </a:p>
          <a:p>
            <a:endParaRPr lang="en-US" dirty="0"/>
          </a:p>
        </p:txBody>
      </p:sp>
    </p:spTree>
    <p:extLst>
      <p:ext uri="{BB962C8B-B14F-4D97-AF65-F5344CB8AC3E}">
        <p14:creationId xmlns:p14="http://schemas.microsoft.com/office/powerpoint/2010/main" val="2259643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533400"/>
            <a:ext cx="8229600" cy="55927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You will not sign your marriage license because this will make the state a third party to your marriage. It will also gives the Department of Social Services the right to take away your children at their discretion.</a:t>
            </a:r>
          </a:p>
          <a:p>
            <a:r>
              <a:rPr lang="en-US" dirty="0">
                <a:latin typeface="Arial" panose="020B0604020202020204" pitchFamily="34" charset="0"/>
                <a:cs typeface="Arial" panose="020B0604020202020204" pitchFamily="34" charset="0"/>
              </a:rPr>
              <a:t>You write </a:t>
            </a:r>
            <a:r>
              <a:rPr lang="en-US" b="1" i="1" dirty="0">
                <a:latin typeface="Arial" panose="020B0604020202020204" pitchFamily="34" charset="0"/>
                <a:cs typeface="Arial" panose="020B0604020202020204" pitchFamily="34" charset="0"/>
              </a:rPr>
              <a:t>“With Explicit Reservation of All My Alienable Rights and Without Prejudice pursuant to the UCC 1-207” </a:t>
            </a:r>
            <a:r>
              <a:rPr lang="en-US" dirty="0">
                <a:latin typeface="Arial" panose="020B0604020202020204" pitchFamily="34" charset="0"/>
                <a:cs typeface="Arial" panose="020B0604020202020204" pitchFamily="34" charset="0"/>
              </a:rPr>
              <a:t>above your signature.</a:t>
            </a:r>
          </a:p>
          <a:p>
            <a:pPr marL="0" indent="0">
              <a:buNone/>
            </a:pPr>
            <a:endParaRPr lang="en-US" dirty="0"/>
          </a:p>
        </p:txBody>
      </p:sp>
    </p:spTree>
    <p:extLst>
      <p:ext uri="{BB962C8B-B14F-4D97-AF65-F5344CB8AC3E}">
        <p14:creationId xmlns:p14="http://schemas.microsoft.com/office/powerpoint/2010/main" val="135475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David Wynn Miller?</a:t>
            </a:r>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7467599"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5965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762000"/>
            <a:ext cx="7315200" cy="1754326"/>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David Wynn Miller.</a:t>
            </a:r>
            <a:r>
              <a:rPr lang="en-US" dirty="0">
                <a:latin typeface="Arial" panose="020B0604020202020204" pitchFamily="34" charset="0"/>
                <a:cs typeface="Arial" panose="020B0604020202020204" pitchFamily="34" charset="0"/>
              </a:rPr>
              <a:t> This Milwaukee, Wisconsin-based sovereign citizen is one of the most unusual of the "common law gurus" who travel the country holding seminars and offering legal advice. Miller has created his own unique version of English grammar, one that even many sovereign citizens find hard to understand or accept. He has also been active in Canada.</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p>
        </p:txBody>
      </p:sp>
      <p:sp>
        <p:nvSpPr>
          <p:cNvPr id="3" name="TextBox 2"/>
          <p:cNvSpPr txBox="1"/>
          <p:nvPr/>
        </p:nvSpPr>
        <p:spPr>
          <a:xfrm>
            <a:off x="609600" y="2590799"/>
            <a:ext cx="7848600" cy="984885"/>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What about those license plates?</a:t>
            </a:r>
          </a:p>
          <a:p>
            <a:endParaRPr lang="en-US" dirty="0"/>
          </a:p>
        </p:txBody>
      </p:sp>
      <p:pic>
        <p:nvPicPr>
          <p:cNvPr id="2050" name="Picture 2" descr="\\CBM-DOC\Users\dbartoleri\Desktop\license_pla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399427"/>
            <a:ext cx="3302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3886200"/>
            <a:ext cx="3657600"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Samples of actual license plates being used by sovereign citizens. </a:t>
            </a:r>
          </a:p>
        </p:txBody>
      </p:sp>
    </p:spTree>
    <p:extLst>
      <p:ext uri="{BB962C8B-B14F-4D97-AF65-F5344CB8AC3E}">
        <p14:creationId xmlns:p14="http://schemas.microsoft.com/office/powerpoint/2010/main" val="2055403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8001000" cy="489364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isn’t a “big city” problem……we already had 3 incidents with Sovereign Citizens, resulting in…</a:t>
            </a:r>
          </a:p>
          <a:p>
            <a:pPr marL="342900" indent="-342900">
              <a:buFont typeface="Arial" pitchFamily="34" charset="0"/>
              <a:buChar char="•"/>
            </a:pPr>
            <a:r>
              <a:rPr lang="en-US" sz="2400" dirty="0">
                <a:latin typeface="Arial" panose="020B0604020202020204" pitchFamily="34" charset="0"/>
                <a:cs typeface="Arial" panose="020B0604020202020204" pitchFamily="34" charset="0"/>
              </a:rPr>
              <a:t>A UCC financing statement listing our holding company as a debtor has been filed</a:t>
            </a:r>
          </a:p>
          <a:p>
            <a:pPr marL="342900" indent="-342900">
              <a:buFont typeface="Arial" pitchFamily="34" charset="0"/>
              <a:buChar char="•"/>
            </a:pPr>
            <a:r>
              <a:rPr lang="en-US" sz="2400" dirty="0">
                <a:latin typeface="Arial" panose="020B0604020202020204" pitchFamily="34" charset="0"/>
                <a:cs typeface="Arial" panose="020B0604020202020204" pitchFamily="34" charset="0"/>
              </a:rPr>
              <a:t>Several complaints with the FDIC and DFI have been made already</a:t>
            </a:r>
          </a:p>
          <a:p>
            <a:pPr marL="342900" indent="-342900">
              <a:buFont typeface="Arial" pitchFamily="34" charset="0"/>
              <a:buChar char="•"/>
            </a:pPr>
            <a:r>
              <a:rPr lang="en-US" sz="2400" dirty="0">
                <a:latin typeface="Arial" panose="020B0604020202020204" pitchFamily="34" charset="0"/>
                <a:cs typeface="Arial" panose="020B0604020202020204" pitchFamily="34" charset="0"/>
              </a:rPr>
              <a:t>A 14 page email citing various  issues with our requirements for establishing an account </a:t>
            </a:r>
          </a:p>
          <a:p>
            <a:pPr marL="342900" indent="-342900">
              <a:buFont typeface="Arial" pitchFamily="34" charset="0"/>
              <a:buChar char="•"/>
            </a:pPr>
            <a:r>
              <a:rPr lang="en-US" sz="2400" dirty="0">
                <a:latin typeface="Arial" panose="020B0604020202020204" pitchFamily="34" charset="0"/>
                <a:cs typeface="Arial" panose="020B0604020202020204" pitchFamily="34" charset="0"/>
              </a:rPr>
              <a:t>Extremely time consuming dealing with these individuals</a:t>
            </a:r>
          </a:p>
          <a:p>
            <a:pPr marL="342900" indent="-342900">
              <a:buFont typeface="Arial" pitchFamily="34" charset="0"/>
              <a:buChar char="•"/>
            </a:pPr>
            <a:r>
              <a:rPr lang="en-US" sz="2400" dirty="0">
                <a:latin typeface="Arial" panose="020B0604020202020204" pitchFamily="34" charset="0"/>
                <a:cs typeface="Arial" panose="020B0604020202020204" pitchFamily="34" charset="0"/>
              </a:rPr>
              <a:t>OID forms (tax forms) were issued purportedly from us to various entities were filed with the IRS </a:t>
            </a:r>
          </a:p>
          <a:p>
            <a:pPr marL="342900" indent="-342900">
              <a:buFont typeface="Arial" pitchFamily="34" charset="0"/>
              <a:buChar char="•"/>
            </a:pPr>
            <a:endParaRPr lang="en-US" sz="2400" dirty="0"/>
          </a:p>
        </p:txBody>
      </p:sp>
    </p:spTree>
    <p:extLst>
      <p:ext uri="{BB962C8B-B14F-4D97-AF65-F5344CB8AC3E}">
        <p14:creationId xmlns:p14="http://schemas.microsoft.com/office/powerpoint/2010/main" val="4102251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8001000" cy="637097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a:t>
            </a:r>
            <a:r>
              <a:rPr lang="en-US" sz="2400" dirty="0" err="1">
                <a:latin typeface="Arial" panose="020B0604020202020204" pitchFamily="34" charset="0"/>
                <a:cs typeface="Arial" panose="020B0604020202020204" pitchFamily="34" charset="0"/>
              </a:rPr>
              <a:t>Strawman</a:t>
            </a:r>
            <a:r>
              <a:rPr lang="en-US" sz="2400" dirty="0">
                <a:latin typeface="Arial" panose="020B0604020202020204" pitchFamily="34" charset="0"/>
                <a:cs typeface="Arial" panose="020B0604020202020204" pitchFamily="34" charset="0"/>
              </a:rPr>
              <a:t> concept – try and follow along…..</a:t>
            </a:r>
          </a:p>
          <a:p>
            <a:pPr marL="342900" indent="-342900">
              <a:buFont typeface="Arial" pitchFamily="34" charset="0"/>
              <a:buChar char="•"/>
            </a:pPr>
            <a:r>
              <a:rPr lang="en-US" sz="2000" dirty="0">
                <a:latin typeface="Arial" panose="020B0604020202020204" pitchFamily="34" charset="0"/>
                <a:cs typeface="Arial" panose="020B0604020202020204" pitchFamily="34" charset="0"/>
              </a:rPr>
              <a:t>For a short time you were a Sovereign Citizen – until you were issued a birth certificate. The State of WI – Vital Records, is flooded with demands to revoke birth certificates</a:t>
            </a:r>
          </a:p>
          <a:p>
            <a:pPr marL="342900" indent="-342900">
              <a:buFont typeface="Arial" pitchFamily="34" charset="0"/>
              <a:buChar char="•"/>
            </a:pPr>
            <a:r>
              <a:rPr lang="en-US" sz="2000" dirty="0">
                <a:latin typeface="Arial" panose="020B0604020202020204" pitchFamily="34" charset="0"/>
                <a:cs typeface="Arial" panose="020B0604020202020204" pitchFamily="34" charset="0"/>
              </a:rPr>
              <a:t>Once you were issued a birth certificate, your </a:t>
            </a:r>
            <a:r>
              <a:rPr lang="en-US" sz="2000" dirty="0" err="1">
                <a:latin typeface="Arial" panose="020B0604020202020204" pitchFamily="34" charset="0"/>
                <a:cs typeface="Arial" panose="020B0604020202020204" pitchFamily="34" charset="0"/>
              </a:rPr>
              <a:t>Strawman</a:t>
            </a:r>
            <a:r>
              <a:rPr lang="en-US" sz="2000" dirty="0">
                <a:latin typeface="Arial" panose="020B0604020202020204" pitchFamily="34" charset="0"/>
                <a:cs typeface="Arial" panose="020B0604020202020204" pitchFamily="34" charset="0"/>
              </a:rPr>
              <a:t> or legal fiction name was issued to you. This name is in all “Caps”</a:t>
            </a:r>
          </a:p>
          <a:p>
            <a:pPr marL="342900" indent="-342900">
              <a:buFont typeface="Arial" pitchFamily="34" charset="0"/>
              <a:buChar char="•"/>
            </a:pPr>
            <a:r>
              <a:rPr lang="en-US" sz="2000" dirty="0">
                <a:latin typeface="Arial" panose="020B0604020202020204" pitchFamily="34" charset="0"/>
                <a:cs typeface="Arial" panose="020B0604020202020204" pitchFamily="34" charset="0"/>
              </a:rPr>
              <a:t>Your </a:t>
            </a:r>
            <a:r>
              <a:rPr lang="en-US" sz="2000" dirty="0" err="1">
                <a:latin typeface="Arial" panose="020B0604020202020204" pitchFamily="34" charset="0"/>
                <a:cs typeface="Arial" panose="020B0604020202020204" pitchFamily="34" charset="0"/>
              </a:rPr>
              <a:t>Strawman</a:t>
            </a:r>
            <a:r>
              <a:rPr lang="en-US" sz="2000" dirty="0">
                <a:latin typeface="Arial" panose="020B0604020202020204" pitchFamily="34" charset="0"/>
                <a:cs typeface="Arial" panose="020B0604020202020204" pitchFamily="34" charset="0"/>
              </a:rPr>
              <a:t> or legal fiction name is not who you are.</a:t>
            </a:r>
          </a:p>
          <a:p>
            <a:pPr marL="342900" indent="-342900">
              <a:buFont typeface="Arial" pitchFamily="34" charset="0"/>
              <a:buChar char="•"/>
            </a:pPr>
            <a:r>
              <a:rPr lang="en-US" sz="2000" dirty="0">
                <a:latin typeface="Arial" panose="020B0604020202020204" pitchFamily="34" charset="0"/>
                <a:cs typeface="Arial" panose="020B0604020202020204" pitchFamily="34" charset="0"/>
              </a:rPr>
              <a:t>Your parents agreed to creating a Trust for you, without your knowledge or consent, when they accepted your birth certificate.  A SSN does not attach to a natural-born person, only a Strawman…</a:t>
            </a:r>
          </a:p>
          <a:p>
            <a:pPr marL="342900" indent="-342900">
              <a:buFont typeface="Arial" pitchFamily="34" charset="0"/>
              <a:buChar char="•"/>
            </a:pPr>
            <a:r>
              <a:rPr lang="en-US" sz="2000" dirty="0">
                <a:latin typeface="Arial" panose="020B0604020202020204" pitchFamily="34" charset="0"/>
                <a:cs typeface="Arial" panose="020B0604020202020204" pitchFamily="34" charset="0"/>
              </a:rPr>
              <a:t>Having an address within the federal United States and receiving mail at that address makes you an employee of the federal government – because the postal service is just interoffice mail for the government corporation. Use your </a:t>
            </a:r>
            <a:r>
              <a:rPr lang="en-US" sz="2000" dirty="0" err="1">
                <a:latin typeface="Arial" panose="020B0604020202020204" pitchFamily="34" charset="0"/>
                <a:cs typeface="Arial" panose="020B0604020202020204" pitchFamily="34" charset="0"/>
              </a:rPr>
              <a:t>Strawman</a:t>
            </a:r>
            <a:r>
              <a:rPr lang="en-US" sz="2000" dirty="0">
                <a:latin typeface="Arial" panose="020B0604020202020204" pitchFamily="34" charset="0"/>
                <a:cs typeface="Arial" panose="020B0604020202020204" pitchFamily="34" charset="0"/>
              </a:rPr>
              <a:t> name.</a:t>
            </a:r>
          </a:p>
          <a:p>
            <a:pPr marL="342900" indent="-342900">
              <a:buFont typeface="Arial" pitchFamily="34" charset="0"/>
              <a:buChar char="•"/>
            </a:pPr>
            <a:r>
              <a:rPr lang="en-US" sz="2000" dirty="0">
                <a:latin typeface="Arial" panose="020B0604020202020204" pitchFamily="34" charset="0"/>
                <a:cs typeface="Arial" panose="020B0604020202020204" pitchFamily="34" charset="0"/>
              </a:rPr>
              <a:t>Because of the Trust, any W-2 wages are part of an estate, and a gift tax form for federal employees. The Sovereign Citizen will file a W-8, and accept the funds from the Trust as a gift, therefore they are not taxable.</a:t>
            </a:r>
          </a:p>
          <a:p>
            <a:pPr marL="342900" indent="-342900">
              <a:buFont typeface="Arial" pitchFamily="34" charset="0"/>
              <a:buChar char="•"/>
            </a:pPr>
            <a:endParaRPr lang="en-US" sz="2400" dirty="0"/>
          </a:p>
        </p:txBody>
      </p:sp>
    </p:spTree>
    <p:extLst>
      <p:ext uri="{BB962C8B-B14F-4D97-AF65-F5344CB8AC3E}">
        <p14:creationId xmlns:p14="http://schemas.microsoft.com/office/powerpoint/2010/main" val="3019498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425470"/>
            <a:ext cx="7924800"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Advice for Sovereign Citizens - Banking</a:t>
            </a:r>
          </a:p>
        </p:txBody>
      </p:sp>
      <p:sp>
        <p:nvSpPr>
          <p:cNvPr id="3" name="TextBox 2"/>
          <p:cNvSpPr txBox="1"/>
          <p:nvPr/>
        </p:nvSpPr>
        <p:spPr>
          <a:xfrm>
            <a:off x="609600" y="948690"/>
            <a:ext cx="7848600" cy="5632311"/>
          </a:xfrm>
          <a:prstGeom prst="rect">
            <a:avLst/>
          </a:prstGeom>
          <a:noFill/>
        </p:spPr>
        <p:txBody>
          <a:bodyPr wrap="square" rtlCol="0">
            <a:spAutoFit/>
          </a:bodyPr>
          <a:lstStyle/>
          <a:p>
            <a:pPr marL="285750" indent="-285750">
              <a:buFont typeface="Arial" pitchFamily="34" charset="0"/>
              <a:buChar char="•"/>
            </a:pPr>
            <a:r>
              <a:rPr lang="en-US" dirty="0">
                <a:latin typeface="Arial" panose="020B0604020202020204" pitchFamily="34" charset="0"/>
                <a:cs typeface="Arial" panose="020B0604020202020204" pitchFamily="34" charset="0"/>
              </a:rPr>
              <a:t>Try to get a W-8 and establish a foreign entity</a:t>
            </a:r>
          </a:p>
          <a:p>
            <a:pPr marL="285750" indent="-285750">
              <a:buFont typeface="Arial" pitchFamily="34" charset="0"/>
              <a:buChar char="•"/>
            </a:pPr>
            <a:r>
              <a:rPr lang="en-US" dirty="0">
                <a:latin typeface="Arial" panose="020B0604020202020204" pitchFamily="34" charset="0"/>
                <a:cs typeface="Arial" panose="020B0604020202020204" pitchFamily="34" charset="0"/>
              </a:rPr>
              <a:t>Find a bank willing to recognize your tax-exempt, foreign status and that won’t require your SSN, TIN, or EIN</a:t>
            </a:r>
          </a:p>
          <a:p>
            <a:pPr marL="285750" indent="-285750">
              <a:buFont typeface="Arial" pitchFamily="34" charset="0"/>
              <a:buChar char="•"/>
            </a:pPr>
            <a:r>
              <a:rPr lang="en-US" dirty="0">
                <a:latin typeface="Arial" panose="020B0604020202020204" pitchFamily="34" charset="0"/>
                <a:cs typeface="Arial" panose="020B0604020202020204" pitchFamily="34" charset="0"/>
              </a:rPr>
              <a:t>Posture yourself in a position of strength</a:t>
            </a:r>
          </a:p>
          <a:p>
            <a:pPr marL="285750" indent="-285750">
              <a:buFont typeface="Arial" pitchFamily="34" charset="0"/>
              <a:buChar char="•"/>
            </a:pPr>
            <a:r>
              <a:rPr lang="en-US" dirty="0">
                <a:latin typeface="Arial" panose="020B0604020202020204" pitchFamily="34" charset="0"/>
                <a:cs typeface="Arial" panose="020B0604020202020204" pitchFamily="34" charset="0"/>
              </a:rPr>
              <a:t>Ask for a “non-interest bearing passive account” (not a trust account)</a:t>
            </a:r>
          </a:p>
          <a:p>
            <a:pPr marL="285750" indent="-285750">
              <a:buFont typeface="Arial" pitchFamily="34" charset="0"/>
              <a:buChar char="•"/>
            </a:pPr>
            <a:r>
              <a:rPr lang="en-US" dirty="0">
                <a:latin typeface="Arial" panose="020B0604020202020204" pitchFamily="34" charset="0"/>
                <a:cs typeface="Arial" panose="020B0604020202020204" pitchFamily="34" charset="0"/>
              </a:rPr>
              <a:t>Ask who opens new accounts at the bank?</a:t>
            </a:r>
          </a:p>
          <a:p>
            <a:pPr marL="285750" indent="-285750">
              <a:buFont typeface="Arial" pitchFamily="34" charset="0"/>
              <a:buChar char="•"/>
            </a:pPr>
            <a:r>
              <a:rPr lang="en-US" dirty="0">
                <a:latin typeface="Arial" panose="020B0604020202020204" pitchFamily="34" charset="0"/>
                <a:cs typeface="Arial" panose="020B0604020202020204" pitchFamily="34" charset="0"/>
              </a:rPr>
              <a:t>Ask what the assets of this bank are and the current ration of losses? Look over the prospectus seriously and read it.</a:t>
            </a:r>
          </a:p>
          <a:p>
            <a:pPr marL="285750" indent="-285750">
              <a:buFont typeface="Arial" pitchFamily="34" charset="0"/>
              <a:buChar char="•"/>
            </a:pPr>
            <a:r>
              <a:rPr lang="en-US" dirty="0">
                <a:latin typeface="Arial" panose="020B0604020202020204" pitchFamily="34" charset="0"/>
                <a:cs typeface="Arial" panose="020B0604020202020204" pitchFamily="34" charset="0"/>
              </a:rPr>
              <a:t>Introduce yourself as an officer of a lucrative trust or foreign entity.</a:t>
            </a:r>
          </a:p>
          <a:p>
            <a:pPr marL="285750" indent="-285750">
              <a:buFont typeface="Arial" pitchFamily="34" charset="0"/>
              <a:buChar char="•"/>
            </a:pPr>
            <a:r>
              <a:rPr lang="en-US" dirty="0">
                <a:latin typeface="Arial" panose="020B0604020202020204" pitchFamily="34" charset="0"/>
                <a:cs typeface="Arial" panose="020B0604020202020204" pitchFamily="34" charset="0"/>
              </a:rPr>
              <a:t>You fill out their paperwork, don’t let them do it for you.</a:t>
            </a:r>
          </a:p>
          <a:p>
            <a:pPr marL="285750" indent="-285750">
              <a:buFont typeface="Arial" pitchFamily="34" charset="0"/>
              <a:buChar char="•"/>
            </a:pPr>
            <a:r>
              <a:rPr lang="en-US" dirty="0">
                <a:latin typeface="Arial" panose="020B0604020202020204" pitchFamily="34" charset="0"/>
                <a:cs typeface="Arial" panose="020B0604020202020204" pitchFamily="34" charset="0"/>
              </a:rPr>
              <a:t>Go with trust documentation and trust officer or foreign entity I.D.</a:t>
            </a:r>
          </a:p>
          <a:p>
            <a:pPr marL="285750" indent="-285750">
              <a:buFont typeface="Arial" pitchFamily="34" charset="0"/>
              <a:buChar char="•"/>
            </a:pPr>
            <a:r>
              <a:rPr lang="en-US" dirty="0">
                <a:latin typeface="Arial" panose="020B0604020202020204" pitchFamily="34" charset="0"/>
                <a:cs typeface="Arial" panose="020B0604020202020204" pitchFamily="34" charset="0"/>
              </a:rPr>
              <a:t>Do not offer them a tax I.D number of any kind.</a:t>
            </a:r>
          </a:p>
          <a:p>
            <a:pPr marL="285750" indent="-285750">
              <a:buFont typeface="Arial" pitchFamily="34" charset="0"/>
              <a:buChar char="•"/>
            </a:pPr>
            <a:r>
              <a:rPr lang="en-US" dirty="0">
                <a:latin typeface="Arial" panose="020B0604020202020204" pitchFamily="34" charset="0"/>
                <a:cs typeface="Arial" panose="020B0604020202020204" pitchFamily="34" charset="0"/>
              </a:rPr>
              <a:t>Go with IRS documents to support the W-8.</a:t>
            </a:r>
          </a:p>
          <a:p>
            <a:pPr marL="285750" indent="-285750">
              <a:buFont typeface="Arial" pitchFamily="34" charset="0"/>
              <a:buChar char="•"/>
            </a:pPr>
            <a:r>
              <a:rPr lang="en-US" dirty="0">
                <a:latin typeface="Arial" panose="020B0604020202020204" pitchFamily="34" charset="0"/>
                <a:cs typeface="Arial" panose="020B0604020202020204" pitchFamily="34" charset="0"/>
              </a:rPr>
              <a:t>If they ask about your SSN, tell them “I don’t need a social security number because I’m financially independent.”</a:t>
            </a:r>
          </a:p>
          <a:p>
            <a:pPr marL="285750" indent="-285750">
              <a:buFont typeface="Arial" pitchFamily="34" charset="0"/>
              <a:buChar char="•"/>
            </a:pPr>
            <a:r>
              <a:rPr lang="en-US" dirty="0">
                <a:latin typeface="Arial" panose="020B0604020202020204" pitchFamily="34" charset="0"/>
                <a:cs typeface="Arial" panose="020B0604020202020204" pitchFamily="34" charset="0"/>
              </a:rPr>
              <a:t>Do not, under any circumstances, commingle your signature, SSN, or TIN, with the Trust or foreign entity accounts.</a:t>
            </a:r>
          </a:p>
          <a:p>
            <a:pPr marL="285750" indent="-285750">
              <a:buFont typeface="Arial" pitchFamily="34" charset="0"/>
              <a:buChar char="•"/>
            </a:pPr>
            <a:r>
              <a:rPr lang="en-US" b="1" dirty="0">
                <a:latin typeface="Arial" panose="020B0604020202020204" pitchFamily="34" charset="0"/>
                <a:cs typeface="Arial" panose="020B0604020202020204" pitchFamily="34" charset="0"/>
              </a:rPr>
              <a:t>If they demand them for identification purposes only, either refuse, find another bank, or get them to sign an agreement not to co-mingle your accounts with the Trust Account.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4006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1121</TotalTime>
  <Words>950</Words>
  <Application>Microsoft Office PowerPoint</Application>
  <PresentationFormat>On-screen Show (4:3)</PresentationFormat>
  <Paragraphs>51</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Who is David Wynn Miller?</vt:lpstr>
      <vt:lpstr>PowerPoint Presentation</vt:lpstr>
      <vt:lpstr>PowerPoint Presentation</vt:lpstr>
      <vt:lpstr>PowerPoint Presentation</vt:lpstr>
      <vt:lpstr>PowerPoint Presentation</vt:lpstr>
      <vt:lpstr>What to do if you think you are dealing with a Sovereign Citizen…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Sovereign Citizen You Might be a Redneck if….</dc:title>
  <dc:creator>debbyb</dc:creator>
  <cp:lastModifiedBy>Katie Reiser</cp:lastModifiedBy>
  <cp:revision>44</cp:revision>
  <cp:lastPrinted>2013-04-03T12:29:20Z</cp:lastPrinted>
  <dcterms:created xsi:type="dcterms:W3CDTF">2013-04-01T13:49:38Z</dcterms:created>
  <dcterms:modified xsi:type="dcterms:W3CDTF">2023-05-05T20:30:21Z</dcterms:modified>
</cp:coreProperties>
</file>